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41"/>
  </p:notesMasterIdLst>
  <p:sldIdLst>
    <p:sldId id="256" r:id="rId2"/>
    <p:sldId id="258" r:id="rId3"/>
    <p:sldId id="296" r:id="rId4"/>
    <p:sldId id="335" r:id="rId5"/>
    <p:sldId id="259" r:id="rId6"/>
    <p:sldId id="337" r:id="rId7"/>
    <p:sldId id="336" r:id="rId8"/>
    <p:sldId id="260" r:id="rId9"/>
    <p:sldId id="338" r:id="rId10"/>
    <p:sldId id="339" r:id="rId11"/>
    <p:sldId id="340" r:id="rId12"/>
    <p:sldId id="344" r:id="rId13"/>
    <p:sldId id="341" r:id="rId14"/>
    <p:sldId id="342" r:id="rId15"/>
    <p:sldId id="343" r:id="rId16"/>
    <p:sldId id="345" r:id="rId17"/>
    <p:sldId id="346" r:id="rId18"/>
    <p:sldId id="367" r:id="rId19"/>
    <p:sldId id="347" r:id="rId20"/>
    <p:sldId id="348" r:id="rId21"/>
    <p:sldId id="349" r:id="rId22"/>
    <p:sldId id="350" r:id="rId23"/>
    <p:sldId id="351" r:id="rId24"/>
    <p:sldId id="352" r:id="rId25"/>
    <p:sldId id="353" r:id="rId26"/>
    <p:sldId id="354" r:id="rId27"/>
    <p:sldId id="355" r:id="rId28"/>
    <p:sldId id="356" r:id="rId29"/>
    <p:sldId id="358" r:id="rId30"/>
    <p:sldId id="357" r:id="rId31"/>
    <p:sldId id="363" r:id="rId32"/>
    <p:sldId id="364" r:id="rId33"/>
    <p:sldId id="365" r:id="rId34"/>
    <p:sldId id="366" r:id="rId35"/>
    <p:sldId id="359" r:id="rId36"/>
    <p:sldId id="360" r:id="rId37"/>
    <p:sldId id="361" r:id="rId38"/>
    <p:sldId id="362" r:id="rId39"/>
    <p:sldId id="279" r:id="rId40"/>
  </p:sldIdLst>
  <p:sldSz cx="9144000" cy="5143500" type="screen16x9"/>
  <p:notesSz cx="6858000" cy="9144000"/>
  <p:embeddedFontLst>
    <p:embeddedFont>
      <p:font typeface="Helvetica Neue" panose="020B0604020202020204" charset="0"/>
      <p:regular r:id="rId42"/>
      <p:bold r:id="rId43"/>
      <p:italic r:id="rId44"/>
      <p:boldItalic r:id="rId45"/>
    </p:embeddedFont>
    <p:embeddedFont>
      <p:font typeface="Nixie One" panose="020B0604020202020204" charset="0"/>
      <p:regular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B0A78E-105B-4FD9-8FD2-3C79324B7A44}">
  <a:tblStyle styleId="{CBB0A78E-105B-4FD9-8FD2-3C79324B7A4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217E27C-60AB-4357-8E8D-FBCD499A8CC6}"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068"/>
    <p:restoredTop sz="94737"/>
  </p:normalViewPr>
  <p:slideViewPr>
    <p:cSldViewPr snapToGrid="0">
      <p:cViewPr>
        <p:scale>
          <a:sx n="100" d="100"/>
          <a:sy n="100" d="100"/>
        </p:scale>
        <p:origin x="1434" y="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sv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100908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060383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72910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37695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197472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70929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675169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045876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49653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13749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82116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72804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56674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442753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541836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979295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932600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369605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581219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7825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330781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117972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641300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407003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4494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911239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699731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358758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28657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flipH="1">
            <a:off x="3919993" y="3977033"/>
            <a:ext cx="1303500" cy="11283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 name="Google Shape;11;p2"/>
          <p:cNvSpPr/>
          <p:nvPr/>
        </p:nvSpPr>
        <p:spPr>
          <a:xfrm rot="5400000">
            <a:off x="3809057" y="-81000"/>
            <a:ext cx="1525500" cy="1761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2" name="Google Shape;12;p2"/>
          <p:cNvSpPr txBox="1">
            <a:spLocks noGrp="1"/>
          </p:cNvSpPr>
          <p:nvPr>
            <p:ph type="ctrTitle"/>
          </p:nvPr>
        </p:nvSpPr>
        <p:spPr>
          <a:xfrm>
            <a:off x="1400175" y="1991825"/>
            <a:ext cx="63435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3" name="Google Shape;13;p2"/>
          <p:cNvSpPr/>
          <p:nvPr/>
        </p:nvSpPr>
        <p:spPr>
          <a:xfrm rot="10800000" flipH="1">
            <a:off x="2809875" y="-172875"/>
            <a:ext cx="1111500" cy="962400"/>
          </a:xfrm>
          <a:prstGeom prst="hexagon">
            <a:avLst>
              <a:gd name="adj" fmla="val 28678"/>
              <a:gd name="vf" fmla="val 115470"/>
            </a:avLst>
          </a:prstGeom>
          <a:no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3602723" y="1360109"/>
            <a:ext cx="493800" cy="4275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5278915" y="855279"/>
            <a:ext cx="944700" cy="818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flipH="1">
            <a:off x="5365799" y="352324"/>
            <a:ext cx="493800" cy="4272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5549153" y="1029780"/>
            <a:ext cx="404640" cy="374059"/>
            <a:chOff x="5975075" y="2327500"/>
            <a:chExt cx="420100" cy="388350"/>
          </a:xfrm>
        </p:grpSpPr>
        <p:sp>
          <p:nvSpPr>
            <p:cNvPr id="18" name="Google Shape;18;p2"/>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a:off x="3253021" y="113273"/>
            <a:ext cx="225085" cy="38996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4380526" y="515192"/>
            <a:ext cx="382958" cy="607111"/>
            <a:chOff x="6718575" y="2318625"/>
            <a:chExt cx="256950" cy="407375"/>
          </a:xfrm>
        </p:grpSpPr>
        <p:sp>
          <p:nvSpPr>
            <p:cNvPr id="22" name="Google Shape;22;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3199464" y="902959"/>
            <a:ext cx="395018" cy="403297"/>
            <a:chOff x="3951850" y="2985350"/>
            <a:chExt cx="407950" cy="416500"/>
          </a:xfrm>
        </p:grpSpPr>
        <p:sp>
          <p:nvSpPr>
            <p:cNvPr id="31" name="Google Shape;31;p2"/>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p:nvPr/>
        </p:nvSpPr>
        <p:spPr>
          <a:xfrm rot="10800000" flipH="1">
            <a:off x="5010533" y="4576648"/>
            <a:ext cx="1032900" cy="894600"/>
          </a:xfrm>
          <a:prstGeom prst="hexagon">
            <a:avLst>
              <a:gd name="adj" fmla="val 28678"/>
              <a:gd name="vf" fmla="val 115470"/>
            </a:avLst>
          </a:prstGeom>
          <a:noFill/>
          <a:ln w="19050"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5133679" y="4056450"/>
            <a:ext cx="540000" cy="4674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3101709" y="3629719"/>
            <a:ext cx="1032900" cy="8940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3530384" y="4576662"/>
            <a:ext cx="452100" cy="3912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370705" y="4867761"/>
            <a:ext cx="312503" cy="31248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a:off x="5772009" y="4056440"/>
            <a:ext cx="573943" cy="550550"/>
            <a:chOff x="5241175" y="4959100"/>
            <a:chExt cx="539775" cy="517775"/>
          </a:xfrm>
        </p:grpSpPr>
        <p:sp>
          <p:nvSpPr>
            <p:cNvPr id="41" name="Google Shape;41;p2"/>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2"/>
          <p:cNvSpPr/>
          <p:nvPr/>
        </p:nvSpPr>
        <p:spPr>
          <a:xfrm>
            <a:off x="3429208" y="3904791"/>
            <a:ext cx="377839" cy="343685"/>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8"/>
        <p:cNvGrpSpPr/>
        <p:nvPr/>
      </p:nvGrpSpPr>
      <p:grpSpPr>
        <a:xfrm>
          <a:off x="0" y="0"/>
          <a:ext cx="0" cy="0"/>
          <a:chOff x="0" y="0"/>
          <a:chExt cx="0" cy="0"/>
        </a:xfrm>
      </p:grpSpPr>
      <p:sp>
        <p:nvSpPr>
          <p:cNvPr id="49" name="Google Shape;49;p3"/>
          <p:cNvSpPr/>
          <p:nvPr/>
        </p:nvSpPr>
        <p:spPr>
          <a:xfrm rot="10800000" flipH="1">
            <a:off x="-94969" y="303826"/>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0" name="Google Shape;50;p3"/>
          <p:cNvSpPr/>
          <p:nvPr/>
        </p:nvSpPr>
        <p:spPr>
          <a:xfrm rot="5400000">
            <a:off x="559400" y="1538825"/>
            <a:ext cx="1788000" cy="2064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1" name="Google Shape;51;p3"/>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2" name="Google Shape;52;p3"/>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 name="Google Shape;53;p3"/>
          <p:cNvSpPr/>
          <p:nvPr/>
        </p:nvSpPr>
        <p:spPr>
          <a:xfrm rot="10800000" flipH="1">
            <a:off x="66674" y="313542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flipH="1">
            <a:off x="828675" y="351655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10800000" flipH="1">
            <a:off x="761999" y="8779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flipH="1">
            <a:off x="793851" y="4692801"/>
            <a:ext cx="517500" cy="4479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3"/>
          <p:cNvGrpSpPr/>
          <p:nvPr/>
        </p:nvGrpSpPr>
        <p:grpSpPr>
          <a:xfrm>
            <a:off x="996359" y="1070668"/>
            <a:ext cx="351204" cy="324661"/>
            <a:chOff x="5975075" y="2327500"/>
            <a:chExt cx="420100" cy="388350"/>
          </a:xfrm>
        </p:grpSpPr>
        <p:sp>
          <p:nvSpPr>
            <p:cNvPr id="58" name="Google Shape;58;p3"/>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p:nvPr/>
        </p:nvSpPr>
        <p:spPr>
          <a:xfrm>
            <a:off x="393600" y="334662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3"/>
          <p:cNvGrpSpPr/>
          <p:nvPr/>
        </p:nvGrpSpPr>
        <p:grpSpPr>
          <a:xfrm>
            <a:off x="305253" y="553856"/>
            <a:ext cx="247469" cy="392302"/>
            <a:chOff x="6718575" y="2318625"/>
            <a:chExt cx="256950" cy="407375"/>
          </a:xfrm>
        </p:grpSpPr>
        <p:sp>
          <p:nvSpPr>
            <p:cNvPr id="62" name="Google Shape;62;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3"/>
          <p:cNvGrpSpPr/>
          <p:nvPr/>
        </p:nvGrpSpPr>
        <p:grpSpPr>
          <a:xfrm>
            <a:off x="1419984" y="3634331"/>
            <a:ext cx="342882" cy="350068"/>
            <a:chOff x="3951850" y="2985350"/>
            <a:chExt cx="407950" cy="416500"/>
          </a:xfrm>
        </p:grpSpPr>
        <p:sp>
          <p:nvSpPr>
            <p:cNvPr id="71" name="Google Shape;71;p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3"/>
          <p:cNvSpPr/>
          <p:nvPr/>
        </p:nvSpPr>
        <p:spPr>
          <a:xfrm rot="10800000" flipH="1">
            <a:off x="733424" y="393602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10800000" flipH="1">
            <a:off x="738525" y="10085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rot="10800000" flipH="1">
            <a:off x="-291325" y="4148475"/>
            <a:ext cx="1182300" cy="10236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10800000" flipH="1">
            <a:off x="420725" y="-6522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019338" y="416705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3"/>
          <p:cNvGrpSpPr/>
          <p:nvPr/>
        </p:nvGrpSpPr>
        <p:grpSpPr>
          <a:xfrm>
            <a:off x="-50285" y="1452794"/>
            <a:ext cx="624844" cy="599376"/>
            <a:chOff x="5241175" y="4959100"/>
            <a:chExt cx="539775" cy="517775"/>
          </a:xfrm>
        </p:grpSpPr>
        <p:sp>
          <p:nvSpPr>
            <p:cNvPr id="81" name="Google Shape;81;p3"/>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p:nvPr/>
        </p:nvSpPr>
        <p:spPr>
          <a:xfrm>
            <a:off x="47199" y="4430470"/>
            <a:ext cx="505231" cy="459562"/>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88"/>
        <p:cNvGrpSpPr/>
        <p:nvPr/>
      </p:nvGrpSpPr>
      <p:grpSpPr>
        <a:xfrm>
          <a:off x="0" y="0"/>
          <a:ext cx="0" cy="0"/>
          <a:chOff x="0" y="0"/>
          <a:chExt cx="0" cy="0"/>
        </a:xfrm>
      </p:grpSpPr>
      <p:sp>
        <p:nvSpPr>
          <p:cNvPr id="89" name="Google Shape;89;p4"/>
          <p:cNvSpPr/>
          <p:nvPr/>
        </p:nvSpPr>
        <p:spPr>
          <a:xfrm rot="10800000" flipH="1">
            <a:off x="-94969" y="619169"/>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0" name="Google Shape;90;p4"/>
          <p:cNvSpPr/>
          <p:nvPr/>
        </p:nvSpPr>
        <p:spPr>
          <a:xfrm rot="5400000">
            <a:off x="499599" y="1905237"/>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1" name="Google Shape;91;p4"/>
          <p:cNvSpPr txBox="1">
            <a:spLocks noGrp="1"/>
          </p:cNvSpPr>
          <p:nvPr>
            <p:ph type="body" idx="1"/>
          </p:nvPr>
        </p:nvSpPr>
        <p:spPr>
          <a:xfrm>
            <a:off x="2051200" y="2085600"/>
            <a:ext cx="6282300" cy="819900"/>
          </a:xfrm>
          <a:prstGeom prst="rect">
            <a:avLst/>
          </a:prstGeom>
        </p:spPr>
        <p:txBody>
          <a:bodyPr spcFirstLastPara="1" wrap="square" lIns="91425" tIns="91425" rIns="91425" bIns="91425" anchor="ctr" anchorCtr="0">
            <a:noAutofit/>
          </a:bodyPr>
          <a:lstStyle>
            <a:lvl1pPr marL="457200" lvl="0" indent="-381000" rtl="0">
              <a:spcBef>
                <a:spcPts val="600"/>
              </a:spcBef>
              <a:spcAft>
                <a:spcPts val="0"/>
              </a:spcAft>
              <a:buSzPts val="2400"/>
              <a:buFont typeface="Nixie One"/>
              <a:buChar char="◇"/>
              <a:defRPr sz="2400">
                <a:latin typeface="Nixie One"/>
                <a:ea typeface="Nixie One"/>
                <a:cs typeface="Nixie One"/>
                <a:sym typeface="Nixie One"/>
              </a:defRPr>
            </a:lvl1pPr>
            <a:lvl2pPr marL="914400" lvl="1" indent="-381000" rtl="0">
              <a:spcBef>
                <a:spcPts val="0"/>
              </a:spcBef>
              <a:spcAft>
                <a:spcPts val="0"/>
              </a:spcAft>
              <a:buSzPts val="2400"/>
              <a:buFont typeface="Nixie One"/>
              <a:buChar char="￭"/>
              <a:defRPr sz="2400">
                <a:latin typeface="Nixie One"/>
                <a:ea typeface="Nixie One"/>
                <a:cs typeface="Nixie One"/>
                <a:sym typeface="Nixie One"/>
              </a:defRPr>
            </a:lvl2pPr>
            <a:lvl3pPr marL="1371600" lvl="2" indent="-381000" rtl="0">
              <a:spcBef>
                <a:spcPts val="0"/>
              </a:spcBef>
              <a:spcAft>
                <a:spcPts val="0"/>
              </a:spcAft>
              <a:buSzPts val="2400"/>
              <a:buFont typeface="Nixie One"/>
              <a:buChar char="￮"/>
              <a:defRPr sz="2400">
                <a:latin typeface="Nixie One"/>
                <a:ea typeface="Nixie One"/>
                <a:cs typeface="Nixie One"/>
                <a:sym typeface="Nixie One"/>
              </a:defRPr>
            </a:lvl3pPr>
            <a:lvl4pPr marL="1828800" lvl="3" indent="-381000" rtl="0">
              <a:spcBef>
                <a:spcPts val="0"/>
              </a:spcBef>
              <a:spcAft>
                <a:spcPts val="0"/>
              </a:spcAft>
              <a:buSzPts val="2400"/>
              <a:buFont typeface="Nixie One"/>
              <a:buChar char="●"/>
              <a:defRPr sz="2400">
                <a:latin typeface="Nixie One"/>
                <a:ea typeface="Nixie One"/>
                <a:cs typeface="Nixie One"/>
                <a:sym typeface="Nixie One"/>
              </a:defRPr>
            </a:lvl4pPr>
            <a:lvl5pPr marL="2286000" lvl="4" indent="-381000" rtl="0">
              <a:spcBef>
                <a:spcPts val="0"/>
              </a:spcBef>
              <a:spcAft>
                <a:spcPts val="0"/>
              </a:spcAft>
              <a:buSzPts val="2400"/>
              <a:buFont typeface="Nixie One"/>
              <a:buChar char="○"/>
              <a:defRPr sz="2400">
                <a:latin typeface="Nixie One"/>
                <a:ea typeface="Nixie One"/>
                <a:cs typeface="Nixie One"/>
                <a:sym typeface="Nixie One"/>
              </a:defRPr>
            </a:lvl5pPr>
            <a:lvl6pPr marL="2743200" lvl="5" indent="-381000" rtl="0">
              <a:spcBef>
                <a:spcPts val="0"/>
              </a:spcBef>
              <a:spcAft>
                <a:spcPts val="0"/>
              </a:spcAft>
              <a:buSzPts val="2400"/>
              <a:buFont typeface="Nixie One"/>
              <a:buChar char="■"/>
              <a:defRPr sz="2400">
                <a:latin typeface="Nixie One"/>
                <a:ea typeface="Nixie One"/>
                <a:cs typeface="Nixie One"/>
                <a:sym typeface="Nixie One"/>
              </a:defRPr>
            </a:lvl6pPr>
            <a:lvl7pPr marL="3200400" lvl="6" indent="-381000" rtl="0">
              <a:spcBef>
                <a:spcPts val="0"/>
              </a:spcBef>
              <a:spcAft>
                <a:spcPts val="0"/>
              </a:spcAft>
              <a:buSzPts val="2400"/>
              <a:buFont typeface="Nixie One"/>
              <a:buChar char="●"/>
              <a:defRPr sz="2400">
                <a:latin typeface="Nixie One"/>
                <a:ea typeface="Nixie One"/>
                <a:cs typeface="Nixie One"/>
                <a:sym typeface="Nixie One"/>
              </a:defRPr>
            </a:lvl7pPr>
            <a:lvl8pPr marL="3657600" lvl="7" indent="-381000" rtl="0">
              <a:spcBef>
                <a:spcPts val="0"/>
              </a:spcBef>
              <a:spcAft>
                <a:spcPts val="0"/>
              </a:spcAft>
              <a:buSzPts val="2400"/>
              <a:buFont typeface="Nixie One"/>
              <a:buChar char="○"/>
              <a:defRPr sz="2400">
                <a:latin typeface="Nixie One"/>
                <a:ea typeface="Nixie One"/>
                <a:cs typeface="Nixie One"/>
                <a:sym typeface="Nixie One"/>
              </a:defRPr>
            </a:lvl8pPr>
            <a:lvl9pPr marL="4114800" lvl="8" indent="-381000">
              <a:spcBef>
                <a:spcPts val="0"/>
              </a:spcBef>
              <a:spcAft>
                <a:spcPts val="0"/>
              </a:spcAft>
              <a:buSzPts val="2400"/>
              <a:buFont typeface="Nixie One"/>
              <a:buChar char="■"/>
              <a:defRPr sz="2400">
                <a:latin typeface="Nixie One"/>
                <a:ea typeface="Nixie One"/>
                <a:cs typeface="Nixie One"/>
                <a:sym typeface="Nixie One"/>
              </a:defRPr>
            </a:lvl9pPr>
          </a:lstStyle>
          <a:p>
            <a:endParaRPr/>
          </a:p>
        </p:txBody>
      </p:sp>
      <p:sp>
        <p:nvSpPr>
          <p:cNvPr id="92" name="Google Shape;92;p4"/>
          <p:cNvSpPr/>
          <p:nvPr/>
        </p:nvSpPr>
        <p:spPr>
          <a:xfrm rot="10800000" flipH="1">
            <a:off x="-123826" y="28115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flipH="1">
            <a:off x="638175" y="31927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flipH="1">
            <a:off x="752474" y="120180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10800000" flipH="1">
            <a:off x="657225" y="438017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4"/>
          <p:cNvGrpSpPr/>
          <p:nvPr/>
        </p:nvGrpSpPr>
        <p:grpSpPr>
          <a:xfrm>
            <a:off x="986834" y="1394518"/>
            <a:ext cx="351204" cy="324661"/>
            <a:chOff x="5975075" y="2327500"/>
            <a:chExt cx="420100" cy="388350"/>
          </a:xfrm>
        </p:grpSpPr>
        <p:sp>
          <p:nvSpPr>
            <p:cNvPr id="97" name="Google Shape;97;p4"/>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4"/>
          <p:cNvSpPr/>
          <p:nvPr/>
        </p:nvSpPr>
        <p:spPr>
          <a:xfrm>
            <a:off x="203100" y="30227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 name="Google Shape;100;p4"/>
          <p:cNvGrpSpPr/>
          <p:nvPr/>
        </p:nvGrpSpPr>
        <p:grpSpPr>
          <a:xfrm>
            <a:off x="295728" y="877706"/>
            <a:ext cx="247469" cy="392302"/>
            <a:chOff x="6718575" y="2318625"/>
            <a:chExt cx="256950" cy="407375"/>
          </a:xfrm>
        </p:grpSpPr>
        <p:sp>
          <p:nvSpPr>
            <p:cNvPr id="101" name="Google Shape;101;p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4"/>
          <p:cNvGrpSpPr/>
          <p:nvPr/>
        </p:nvGrpSpPr>
        <p:grpSpPr>
          <a:xfrm>
            <a:off x="1229484" y="3310481"/>
            <a:ext cx="342882" cy="350068"/>
            <a:chOff x="3951850" y="2985350"/>
            <a:chExt cx="407950" cy="416500"/>
          </a:xfrm>
        </p:grpSpPr>
        <p:sp>
          <p:nvSpPr>
            <p:cNvPr id="110" name="Google Shape;110;p4"/>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Google Shape;114;p4"/>
          <p:cNvSpPr/>
          <p:nvPr/>
        </p:nvSpPr>
        <p:spPr>
          <a:xfrm rot="10800000" flipH="1">
            <a:off x="542924" y="361217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rot="10800000" flipH="1">
            <a:off x="729000" y="42470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rot="10800000" flipH="1">
            <a:off x="-115052" y="3996025"/>
            <a:ext cx="819900" cy="709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10800000" flipH="1">
            <a:off x="411200" y="25862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828838" y="384320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4"/>
          <p:cNvGrpSpPr/>
          <p:nvPr/>
        </p:nvGrpSpPr>
        <p:grpSpPr>
          <a:xfrm>
            <a:off x="67092" y="1681690"/>
            <a:ext cx="455624" cy="437054"/>
            <a:chOff x="5241175" y="4959100"/>
            <a:chExt cx="539775" cy="517775"/>
          </a:xfrm>
        </p:grpSpPr>
        <p:sp>
          <p:nvSpPr>
            <p:cNvPr id="120" name="Google Shape;120;p4"/>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4"/>
          <p:cNvSpPr/>
          <p:nvPr/>
        </p:nvSpPr>
        <p:spPr>
          <a:xfrm>
            <a:off x="144926" y="4214500"/>
            <a:ext cx="299952" cy="27283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txBox="1"/>
          <p:nvPr/>
        </p:nvSpPr>
        <p:spPr>
          <a:xfrm>
            <a:off x="94000" y="1929581"/>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0">
                <a:solidFill>
                  <a:srgbClr val="FFFFFF"/>
                </a:solidFill>
                <a:latin typeface="Nixie One"/>
                <a:ea typeface="Nixie One"/>
                <a:cs typeface="Nixie One"/>
                <a:sym typeface="Nixie One"/>
              </a:rPr>
              <a:t>“</a:t>
            </a:r>
            <a:endParaRPr sz="12000">
              <a:solidFill>
                <a:srgbClr val="FFFFFF"/>
              </a:solidFill>
              <a:latin typeface="Nixie One"/>
              <a:ea typeface="Nixie One"/>
              <a:cs typeface="Nixie One"/>
              <a:sym typeface="Nixie One"/>
            </a:endParaRPr>
          </a:p>
        </p:txBody>
      </p:sp>
      <p:sp>
        <p:nvSpPr>
          <p:cNvPr id="128" name="Google Shape;128;p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atin typeface="Nixie One"/>
                <a:ea typeface="Nixie One"/>
                <a:cs typeface="Nixie One"/>
                <a:sym typeface="Nixie One"/>
              </a:defRPr>
            </a:lvl1pPr>
            <a:lvl2pPr lvl="1">
              <a:buNone/>
              <a:defRPr>
                <a:latin typeface="Nixie One"/>
                <a:ea typeface="Nixie One"/>
                <a:cs typeface="Nixie One"/>
                <a:sym typeface="Nixie One"/>
              </a:defRPr>
            </a:lvl2pPr>
            <a:lvl3pPr lvl="2">
              <a:buNone/>
              <a:defRPr>
                <a:latin typeface="Nixie One"/>
                <a:ea typeface="Nixie One"/>
                <a:cs typeface="Nixie One"/>
                <a:sym typeface="Nixie One"/>
              </a:defRPr>
            </a:lvl3pPr>
            <a:lvl4pPr lvl="3">
              <a:buNone/>
              <a:defRPr>
                <a:latin typeface="Nixie One"/>
                <a:ea typeface="Nixie One"/>
                <a:cs typeface="Nixie One"/>
                <a:sym typeface="Nixie One"/>
              </a:defRPr>
            </a:lvl4pPr>
            <a:lvl5pPr lvl="4">
              <a:buNone/>
              <a:defRPr>
                <a:latin typeface="Nixie One"/>
                <a:ea typeface="Nixie One"/>
                <a:cs typeface="Nixie One"/>
                <a:sym typeface="Nixie One"/>
              </a:defRPr>
            </a:lvl5pPr>
            <a:lvl6pPr lvl="5">
              <a:buNone/>
              <a:defRPr>
                <a:latin typeface="Nixie One"/>
                <a:ea typeface="Nixie One"/>
                <a:cs typeface="Nixie One"/>
                <a:sym typeface="Nixie One"/>
              </a:defRPr>
            </a:lvl6pPr>
            <a:lvl7pPr lvl="6">
              <a:buNone/>
              <a:defRPr>
                <a:latin typeface="Nixie One"/>
                <a:ea typeface="Nixie One"/>
                <a:cs typeface="Nixie One"/>
                <a:sym typeface="Nixie One"/>
              </a:defRPr>
            </a:lvl7pPr>
            <a:lvl8pPr lvl="7">
              <a:buNone/>
              <a:defRPr>
                <a:latin typeface="Nixie One"/>
                <a:ea typeface="Nixie One"/>
                <a:cs typeface="Nixie One"/>
                <a:sym typeface="Nixie One"/>
              </a:defRPr>
            </a:lvl8pPr>
            <a:lvl9pPr lvl="8">
              <a:buNone/>
              <a:defRPr>
                <a:latin typeface="Nixie One"/>
                <a:ea typeface="Nixie One"/>
                <a:cs typeface="Nixie One"/>
                <a:sym typeface="Nixie 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1"/>
        <p:cNvGrpSpPr/>
        <p:nvPr/>
      </p:nvGrpSpPr>
      <p:grpSpPr>
        <a:xfrm>
          <a:off x="0" y="0"/>
          <a:ext cx="0" cy="0"/>
          <a:chOff x="0" y="0"/>
          <a:chExt cx="0" cy="0"/>
        </a:xfrm>
      </p:grpSpPr>
      <p:sp>
        <p:nvSpPr>
          <p:cNvPr id="322" name="Google Shape;322;p10"/>
          <p:cNvSpPr/>
          <p:nvPr/>
        </p:nvSpPr>
        <p:spPr>
          <a:xfrm rot="10800000" flipH="1">
            <a:off x="8218352" y="4121459"/>
            <a:ext cx="685200" cy="593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388487" y="105212"/>
            <a:ext cx="944100" cy="10902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4" name="Google Shape;324;p10"/>
          <p:cNvSpPr/>
          <p:nvPr/>
        </p:nvSpPr>
        <p:spPr>
          <a:xfrm rot="10800000" flipH="1">
            <a:off x="-123825" y="847791"/>
            <a:ext cx="674400" cy="5844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0"/>
          <p:cNvSpPr/>
          <p:nvPr/>
        </p:nvSpPr>
        <p:spPr>
          <a:xfrm rot="10800000" flipH="1">
            <a:off x="503116" y="1161450"/>
            <a:ext cx="352800" cy="3054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0"/>
          <p:cNvSpPr/>
          <p:nvPr/>
        </p:nvSpPr>
        <p:spPr>
          <a:xfrm rot="10800000" flipH="1">
            <a:off x="1208424" y="-131812"/>
            <a:ext cx="674400" cy="5844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0"/>
          <p:cNvSpPr/>
          <p:nvPr/>
        </p:nvSpPr>
        <p:spPr>
          <a:xfrm rot="10800000" flipH="1">
            <a:off x="247753" y="49693"/>
            <a:ext cx="295200" cy="2556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0"/>
          <p:cNvSpPr/>
          <p:nvPr/>
        </p:nvSpPr>
        <p:spPr>
          <a:xfrm rot="10800000" flipH="1">
            <a:off x="8763568" y="4485979"/>
            <a:ext cx="543000" cy="4704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0"/>
          <p:cNvSpPr/>
          <p:nvPr/>
        </p:nvSpPr>
        <p:spPr>
          <a:xfrm rot="10800000" flipH="1">
            <a:off x="8523810" y="4741100"/>
            <a:ext cx="284100" cy="2457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rot="10800000" flipH="1">
            <a:off x="8322785" y="3628023"/>
            <a:ext cx="543000" cy="470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0"/>
          <p:cNvSpPr/>
          <p:nvPr/>
        </p:nvSpPr>
        <p:spPr>
          <a:xfrm rot="10800000" flipH="1">
            <a:off x="8763569" y="4009882"/>
            <a:ext cx="237600" cy="2058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0E293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32700" y="1735600"/>
            <a:ext cx="4944300" cy="645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a:endParaRPr/>
          </a:p>
        </p:txBody>
      </p:sp>
      <p:sp>
        <p:nvSpPr>
          <p:cNvPr id="7" name="Google Shape;7;p1"/>
          <p:cNvSpPr txBox="1">
            <a:spLocks noGrp="1"/>
          </p:cNvSpPr>
          <p:nvPr>
            <p:ph type="body" idx="1"/>
          </p:nvPr>
        </p:nvSpPr>
        <p:spPr>
          <a:xfrm>
            <a:off x="1732700" y="2255125"/>
            <a:ext cx="4944300" cy="1659900"/>
          </a:xfrm>
          <a:prstGeom prst="rect">
            <a:avLst/>
          </a:prstGeom>
          <a:noFill/>
          <a:ln>
            <a:noFill/>
          </a:ln>
        </p:spPr>
        <p:txBody>
          <a:bodyPr spcFirstLastPara="1" wrap="square" lIns="91425" tIns="91425" rIns="91425" bIns="91425" anchor="t" anchorCtr="0">
            <a:noAutofit/>
          </a:bodyPr>
          <a:lstStyle>
            <a:lvl1pPr marL="457200" lvl="0" indent="-3175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marL="914400" lvl="1"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marL="1371600" lvl="2"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marL="1828800" lvl="3"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marL="2286000" lvl="4"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marL="2743200" lvl="5"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marL="3200400" lvl="6"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marL="3657600" lvl="7"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marL="4114800" lvl="8"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3557" y="4785525"/>
            <a:ext cx="548700" cy="357900"/>
          </a:xfrm>
          <a:prstGeom prst="rect">
            <a:avLst/>
          </a:prstGeom>
          <a:noFill/>
          <a:ln>
            <a:noFill/>
          </a:ln>
        </p:spPr>
        <p:txBody>
          <a:bodyPr spcFirstLastPara="1" wrap="square" lIns="91425" tIns="91425" rIns="91425" bIns="91425" anchor="t" anchorCtr="0">
            <a:noAutofit/>
          </a:bodyPr>
          <a:lstStyle>
            <a:lvl1pPr lvl="0">
              <a:buNone/>
              <a:defRPr sz="1200">
                <a:solidFill>
                  <a:srgbClr val="19BBD5"/>
                </a:solidFill>
                <a:latin typeface="Nixie One"/>
                <a:ea typeface="Nixie One"/>
                <a:cs typeface="Nixie One"/>
                <a:sym typeface="Nixie One"/>
              </a:defRPr>
            </a:lvl1pPr>
            <a:lvl2pPr lvl="1">
              <a:buNone/>
              <a:defRPr sz="1200">
                <a:solidFill>
                  <a:srgbClr val="19BBD5"/>
                </a:solidFill>
                <a:latin typeface="Nixie One"/>
                <a:ea typeface="Nixie One"/>
                <a:cs typeface="Nixie One"/>
                <a:sym typeface="Nixie One"/>
              </a:defRPr>
            </a:lvl2pPr>
            <a:lvl3pPr lvl="2">
              <a:buNone/>
              <a:defRPr sz="1200">
                <a:solidFill>
                  <a:srgbClr val="19BBD5"/>
                </a:solidFill>
                <a:latin typeface="Nixie One"/>
                <a:ea typeface="Nixie One"/>
                <a:cs typeface="Nixie One"/>
                <a:sym typeface="Nixie One"/>
              </a:defRPr>
            </a:lvl3pPr>
            <a:lvl4pPr lvl="3">
              <a:buNone/>
              <a:defRPr sz="1200">
                <a:solidFill>
                  <a:srgbClr val="19BBD5"/>
                </a:solidFill>
                <a:latin typeface="Nixie One"/>
                <a:ea typeface="Nixie One"/>
                <a:cs typeface="Nixie One"/>
                <a:sym typeface="Nixie One"/>
              </a:defRPr>
            </a:lvl4pPr>
            <a:lvl5pPr lvl="4">
              <a:buNone/>
              <a:defRPr sz="1200">
                <a:solidFill>
                  <a:srgbClr val="19BBD5"/>
                </a:solidFill>
                <a:latin typeface="Nixie One"/>
                <a:ea typeface="Nixie One"/>
                <a:cs typeface="Nixie One"/>
                <a:sym typeface="Nixie One"/>
              </a:defRPr>
            </a:lvl5pPr>
            <a:lvl6pPr lvl="5">
              <a:buNone/>
              <a:defRPr sz="1200">
                <a:solidFill>
                  <a:srgbClr val="19BBD5"/>
                </a:solidFill>
                <a:latin typeface="Nixie One"/>
                <a:ea typeface="Nixie One"/>
                <a:cs typeface="Nixie One"/>
                <a:sym typeface="Nixie One"/>
              </a:defRPr>
            </a:lvl6pPr>
            <a:lvl7pPr lvl="6">
              <a:buNone/>
              <a:defRPr sz="1200">
                <a:solidFill>
                  <a:srgbClr val="19BBD5"/>
                </a:solidFill>
                <a:latin typeface="Nixie One"/>
                <a:ea typeface="Nixie One"/>
                <a:cs typeface="Nixie One"/>
                <a:sym typeface="Nixie One"/>
              </a:defRPr>
            </a:lvl7pPr>
            <a:lvl8pPr lvl="7">
              <a:buNone/>
              <a:defRPr sz="1200">
                <a:solidFill>
                  <a:srgbClr val="19BBD5"/>
                </a:solidFill>
                <a:latin typeface="Nixie One"/>
                <a:ea typeface="Nixie One"/>
                <a:cs typeface="Nixie One"/>
                <a:sym typeface="Nixie One"/>
              </a:defRPr>
            </a:lvl8pPr>
            <a:lvl9pPr lvl="8">
              <a:buNone/>
              <a:defRPr sz="1200">
                <a:solidFill>
                  <a:srgbClr val="19BBD5"/>
                </a:solidFill>
                <a:latin typeface="Nixie One"/>
                <a:ea typeface="Nixie One"/>
                <a:cs typeface="Nixie One"/>
                <a:sym typeface="Nixie One"/>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6"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20.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39.svg"/><Relationship Id="rId5" Type="http://schemas.openxmlformats.org/officeDocument/2006/relationships/image" Target="../media/image38.png"/><Relationship Id="rId4" Type="http://schemas.openxmlformats.org/officeDocument/2006/relationships/image" Target="../media/image37.png"/></Relationships>
</file>

<file path=ppt/slides/_rels/slide2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44.png"/></Relationships>
</file>

<file path=ppt/slides/_rels/slide3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46.png"/></Relationships>
</file>

<file path=ppt/slides/_rels/slide33.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48.png"/></Relationships>
</file>

<file path=ppt/slides/_rels/slide3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5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1"/>
          <p:cNvSpPr txBox="1">
            <a:spLocks noGrp="1"/>
          </p:cNvSpPr>
          <p:nvPr>
            <p:ph type="ctrTitle"/>
          </p:nvPr>
        </p:nvSpPr>
        <p:spPr>
          <a:xfrm>
            <a:off x="1157362" y="1509504"/>
            <a:ext cx="6829275"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VN" sz="2400" b="1" dirty="0">
                <a:latin typeface="Times New Roman" panose="02020603050405020304" pitchFamily="18" charset="0"/>
                <a:cs typeface="Times New Roman" panose="02020603050405020304" pitchFamily="18" charset="0"/>
              </a:rPr>
              <a:t>TRƯỜNG ĐẠI HỌC CÔNG NGHỆ THÔNG TIN</a:t>
            </a:r>
            <a:endParaRPr sz="24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39B9F1BF-72F9-15CB-12C5-DB92FE44232E}"/>
              </a:ext>
            </a:extLst>
          </p:cNvPr>
          <p:cNvSpPr txBox="1"/>
          <p:nvPr/>
        </p:nvSpPr>
        <p:spPr>
          <a:xfrm>
            <a:off x="1853920" y="2407444"/>
            <a:ext cx="5436158" cy="892552"/>
          </a:xfrm>
          <a:prstGeom prst="rect">
            <a:avLst/>
          </a:prstGeom>
          <a:noFill/>
        </p:spPr>
        <p:txBody>
          <a:bodyPr wrap="square" rtlCol="0">
            <a:spAutoFit/>
          </a:bodyPr>
          <a:lstStyle/>
          <a:p>
            <a:pPr algn="ctr"/>
            <a:r>
              <a:rPr lang="en-VN" sz="2600" b="1" dirty="0">
                <a:solidFill>
                  <a:srgbClr val="FF9966"/>
                </a:solidFill>
                <a:latin typeface="Times New Roman" panose="02020603050405020304" pitchFamily="18" charset="0"/>
                <a:cs typeface="Times New Roman" panose="02020603050405020304" pitchFamily="18" charset="0"/>
              </a:rPr>
              <a:t>ỨNG DỤNG MUA SẮM </a:t>
            </a:r>
          </a:p>
          <a:p>
            <a:pPr algn="ctr"/>
            <a:r>
              <a:rPr lang="en-VN" sz="2600" b="1" dirty="0">
                <a:solidFill>
                  <a:srgbClr val="FF9966"/>
                </a:solidFill>
                <a:latin typeface="Times New Roman" panose="02020603050405020304" pitchFamily="18" charset="0"/>
                <a:cs typeface="Times New Roman" panose="02020603050405020304" pitchFamily="18" charset="0"/>
              </a:rPr>
              <a:t>LUXURY PERFUME</a:t>
            </a:r>
          </a:p>
        </p:txBody>
      </p:sp>
      <p:sp>
        <p:nvSpPr>
          <p:cNvPr id="3" name="Google Shape;359;p14">
            <a:extLst>
              <a:ext uri="{FF2B5EF4-FFF2-40B4-BE49-F238E27FC236}">
                <a16:creationId xmlns:a16="http://schemas.microsoft.com/office/drawing/2014/main" id="{B4CC0A7E-D2B1-9B17-1B72-805751286109}"/>
              </a:ext>
            </a:extLst>
          </p:cNvPr>
          <p:cNvSpPr txBox="1">
            <a:spLocks/>
          </p:cNvSpPr>
          <p:nvPr/>
        </p:nvSpPr>
        <p:spPr>
          <a:xfrm>
            <a:off x="8790431" y="4681982"/>
            <a:ext cx="35356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10</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0"/>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rgbClr val="FF9966"/>
                </a:solidFill>
                <a:latin typeface="Times New Roman" panose="02020603050405020304" pitchFamily="18" charset="0"/>
                <a:cs typeface="Times New Roman" panose="02020603050405020304" pitchFamily="18" charset="0"/>
              </a:rPr>
              <a:t>B. CẤU TRÚC BACKEND</a:t>
            </a:r>
          </a:p>
        </p:txBody>
      </p:sp>
      <p:sp>
        <p:nvSpPr>
          <p:cNvPr id="4" name="Google Shape;360;p14">
            <a:extLst>
              <a:ext uri="{FF2B5EF4-FFF2-40B4-BE49-F238E27FC236}">
                <a16:creationId xmlns:a16="http://schemas.microsoft.com/office/drawing/2014/main" id="{C4D684DE-CA37-348D-9040-28A5E0D9A4DE}"/>
              </a:ext>
            </a:extLst>
          </p:cNvPr>
          <p:cNvSpPr txBox="1">
            <a:spLocks/>
          </p:cNvSpPr>
          <p:nvPr/>
        </p:nvSpPr>
        <p:spPr>
          <a:xfrm>
            <a:off x="2034790" y="897735"/>
            <a:ext cx="6668339" cy="3746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spcBef>
                <a:spcPts val="0"/>
              </a:spcBef>
              <a:buNone/>
            </a:pPr>
            <a:r>
              <a:rPr lang="vi-VN" sz="1600" dirty="0">
                <a:latin typeface="Times New Roman" panose="02020603050405020304" pitchFamily="18" charset="0"/>
                <a:cs typeface="Times New Roman" panose="02020603050405020304" pitchFamily="18" charset="0"/>
              </a:rPr>
              <a:t>Hệ thống Backend được xây dựng theo mô hình kiến trúc MVC (Model – View - Controller), một cách tiếp cận tổ chức và quản lý mã nguồn hiệu quả. Mô hình này giúp phân chia ứng dụng thành ba thành phần chính, bao gồm Model (quản lý dữ liệu), View (hiển thị giao diện người dùng), và Controller (điều khiển luồng thông tin và tương tác). </a:t>
            </a:r>
          </a:p>
        </p:txBody>
      </p:sp>
      <p:pic>
        <p:nvPicPr>
          <p:cNvPr id="5" name="Picture 4" descr="A diagram of a computer program&#10;&#10;Description automatically generated">
            <a:extLst>
              <a:ext uri="{FF2B5EF4-FFF2-40B4-BE49-F238E27FC236}">
                <a16:creationId xmlns:a16="http://schemas.microsoft.com/office/drawing/2014/main" id="{8B6A710F-FE57-D402-219E-5DD3399F952A}"/>
              </a:ext>
            </a:extLst>
          </p:cNvPr>
          <p:cNvPicPr>
            <a:picLocks noChangeAspect="1"/>
          </p:cNvPicPr>
          <p:nvPr/>
        </p:nvPicPr>
        <p:blipFill>
          <a:blip r:embed="rId3"/>
          <a:stretch>
            <a:fillRect/>
          </a:stretch>
        </p:blipFill>
        <p:spPr>
          <a:xfrm>
            <a:off x="2805678" y="2376819"/>
            <a:ext cx="5126561" cy="2574188"/>
          </a:xfrm>
          <a:prstGeom prst="rect">
            <a:avLst/>
          </a:prstGeom>
        </p:spPr>
      </p:pic>
      <p:sp>
        <p:nvSpPr>
          <p:cNvPr id="2" name="Google Shape;359;p14">
            <a:extLst>
              <a:ext uri="{FF2B5EF4-FFF2-40B4-BE49-F238E27FC236}">
                <a16:creationId xmlns:a16="http://schemas.microsoft.com/office/drawing/2014/main" id="{278EFBBF-4789-45DD-831E-C57BC0C6E152}"/>
              </a:ext>
            </a:extLst>
          </p:cNvPr>
          <p:cNvSpPr txBox="1">
            <a:spLocks/>
          </p:cNvSpPr>
          <p:nvPr/>
        </p:nvSpPr>
        <p:spPr>
          <a:xfrm>
            <a:off x="8595301" y="4681982"/>
            <a:ext cx="548700"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10</a:t>
            </a:r>
          </a:p>
        </p:txBody>
      </p:sp>
    </p:spTree>
    <p:extLst>
      <p:ext uri="{BB962C8B-B14F-4D97-AF65-F5344CB8AC3E}">
        <p14:creationId xmlns:p14="http://schemas.microsoft.com/office/powerpoint/2010/main" val="1480583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11</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0"/>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rgbClr val="FF9966"/>
                </a:solidFill>
                <a:latin typeface="Times New Roman" panose="02020603050405020304" pitchFamily="18" charset="0"/>
                <a:cs typeface="Times New Roman" panose="02020603050405020304" pitchFamily="18" charset="0"/>
              </a:rPr>
              <a:t>B. CẤU TRÚC BACKEND</a:t>
            </a:r>
          </a:p>
        </p:txBody>
      </p:sp>
      <p:sp>
        <p:nvSpPr>
          <p:cNvPr id="4" name="Google Shape;360;p14">
            <a:extLst>
              <a:ext uri="{FF2B5EF4-FFF2-40B4-BE49-F238E27FC236}">
                <a16:creationId xmlns:a16="http://schemas.microsoft.com/office/drawing/2014/main" id="{C4D684DE-CA37-348D-9040-28A5E0D9A4DE}"/>
              </a:ext>
            </a:extLst>
          </p:cNvPr>
          <p:cNvSpPr txBox="1">
            <a:spLocks/>
          </p:cNvSpPr>
          <p:nvPr/>
        </p:nvSpPr>
        <p:spPr>
          <a:xfrm>
            <a:off x="2034790" y="897735"/>
            <a:ext cx="6668339" cy="3746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spcBef>
                <a:spcPts val="0"/>
              </a:spcBef>
              <a:buNone/>
            </a:pPr>
            <a:r>
              <a:rPr lang="vi-VN" sz="1600" dirty="0">
                <a:latin typeface="Times New Roman" panose="02020603050405020304" pitchFamily="18" charset="0"/>
                <a:cs typeface="Times New Roman" panose="02020603050405020304" pitchFamily="18" charset="0"/>
              </a:rPr>
              <a:t>Models trong mô hình kiến trúc MVC là đại diện cho cấu trúc dữ liệu và chứa các logic liên quan đến dữ liệu. Cụ thể, chúng định nghĩa cách dữ liệu được tổ chức và quản lý, đồng thời xác định cách tương tác giữa ứng dụng và cơ sở dữ liệu. Models chịu trách nhiệm đảm bảo tính nhất quán và đáng tin cậy của dữ liệu, tạo nền tảng vững chắc cho các phần khác của hệ thống Backend.</a:t>
            </a:r>
          </a:p>
        </p:txBody>
      </p:sp>
      <p:pic>
        <p:nvPicPr>
          <p:cNvPr id="2" name="Picture 1" descr="A screen shot of a computer code&#10;&#10;Description automatically generated">
            <a:extLst>
              <a:ext uri="{FF2B5EF4-FFF2-40B4-BE49-F238E27FC236}">
                <a16:creationId xmlns:a16="http://schemas.microsoft.com/office/drawing/2014/main" id="{188ED778-3E9A-166E-418D-55D2483E98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7450" y="2324392"/>
            <a:ext cx="4533934" cy="1998530"/>
          </a:xfrm>
          <a:prstGeom prst="rect">
            <a:avLst/>
          </a:prstGeom>
        </p:spPr>
      </p:pic>
      <p:sp>
        <p:nvSpPr>
          <p:cNvPr id="6" name="Google Shape;359;p14">
            <a:extLst>
              <a:ext uri="{FF2B5EF4-FFF2-40B4-BE49-F238E27FC236}">
                <a16:creationId xmlns:a16="http://schemas.microsoft.com/office/drawing/2014/main" id="{19863E28-3398-94FF-7EDB-14BE8B9589A3}"/>
              </a:ext>
            </a:extLst>
          </p:cNvPr>
          <p:cNvSpPr txBox="1">
            <a:spLocks/>
          </p:cNvSpPr>
          <p:nvPr/>
        </p:nvSpPr>
        <p:spPr>
          <a:xfrm>
            <a:off x="3678272" y="4376636"/>
            <a:ext cx="2995769"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dirty="0" err="1">
                <a:solidFill>
                  <a:schemeClr val="tx1"/>
                </a:solidFill>
                <a:latin typeface="Times New Roman" panose="02020603050405020304" pitchFamily="18" charset="0"/>
                <a:cs typeface="Times New Roman" panose="02020603050405020304" pitchFamily="18" charset="0"/>
              </a:rPr>
              <a:t>Hình</a:t>
            </a:r>
            <a:r>
              <a:rPr lang="en-US" sz="1600" dirty="0">
                <a:solidFill>
                  <a:schemeClr val="tx1"/>
                </a:solidFill>
                <a:latin typeface="Times New Roman" panose="02020603050405020304" pitchFamily="18" charset="0"/>
                <a:cs typeface="Times New Roman" panose="02020603050405020304" pitchFamily="18" charset="0"/>
              </a:rPr>
              <a:t> 4. Models </a:t>
            </a:r>
            <a:r>
              <a:rPr lang="en-US" sz="1600" dirty="0" err="1">
                <a:solidFill>
                  <a:schemeClr val="tx1"/>
                </a:solidFill>
                <a:latin typeface="Times New Roman" panose="02020603050405020304" pitchFamily="18" charset="0"/>
                <a:cs typeface="Times New Roman" panose="02020603050405020304" pitchFamily="18" charset="0"/>
              </a:rPr>
              <a:t>trong</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đồ</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án</a:t>
            </a:r>
            <a:endParaRPr lang="en-US" sz="1600" dirty="0">
              <a:solidFill>
                <a:schemeClr val="tx1"/>
              </a:solidFill>
              <a:latin typeface="Times New Roman" panose="02020603050405020304" pitchFamily="18" charset="0"/>
              <a:cs typeface="Times New Roman" panose="02020603050405020304" pitchFamily="18" charset="0"/>
            </a:endParaRPr>
          </a:p>
        </p:txBody>
      </p:sp>
      <p:sp>
        <p:nvSpPr>
          <p:cNvPr id="5" name="Google Shape;359;p14">
            <a:extLst>
              <a:ext uri="{FF2B5EF4-FFF2-40B4-BE49-F238E27FC236}">
                <a16:creationId xmlns:a16="http://schemas.microsoft.com/office/drawing/2014/main" id="{FBA35915-1049-0F39-5D47-99EE6822C0F6}"/>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11</a:t>
            </a:r>
          </a:p>
        </p:txBody>
      </p:sp>
    </p:spTree>
    <p:extLst>
      <p:ext uri="{BB962C8B-B14F-4D97-AF65-F5344CB8AC3E}">
        <p14:creationId xmlns:p14="http://schemas.microsoft.com/office/powerpoint/2010/main" val="868772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12</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50303"/>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rgbClr val="FF9966"/>
                </a:solidFill>
                <a:latin typeface="Times New Roman" panose="02020603050405020304" pitchFamily="18" charset="0"/>
                <a:cs typeface="Times New Roman" panose="02020603050405020304" pitchFamily="18" charset="0"/>
              </a:rPr>
              <a:t>B. CẤU TRÚC BACKEND</a:t>
            </a:r>
          </a:p>
        </p:txBody>
      </p:sp>
      <p:sp>
        <p:nvSpPr>
          <p:cNvPr id="4" name="Google Shape;360;p14">
            <a:extLst>
              <a:ext uri="{FF2B5EF4-FFF2-40B4-BE49-F238E27FC236}">
                <a16:creationId xmlns:a16="http://schemas.microsoft.com/office/drawing/2014/main" id="{C4D684DE-CA37-348D-9040-28A5E0D9A4DE}"/>
              </a:ext>
            </a:extLst>
          </p:cNvPr>
          <p:cNvSpPr txBox="1">
            <a:spLocks/>
          </p:cNvSpPr>
          <p:nvPr/>
        </p:nvSpPr>
        <p:spPr>
          <a:xfrm>
            <a:off x="1922584" y="538420"/>
            <a:ext cx="6668339" cy="1690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spcBef>
                <a:spcPts val="0"/>
              </a:spcBef>
              <a:buNone/>
            </a:pPr>
            <a:r>
              <a:rPr lang="vi-VN" sz="1600" dirty="0">
                <a:latin typeface="Times New Roman" panose="02020603050405020304" pitchFamily="18" charset="0"/>
                <a:cs typeface="Times New Roman" panose="02020603050405020304" pitchFamily="18" charset="0"/>
              </a:rPr>
              <a:t>Trong mô hình kiến trúc MVC, View chịu trách nhiệm hiển thị thông tin người dùng một cách hấp dẫn. Nó tương tác với Controllers để truyền thông tin và nhận dữ liệu từ Models, giữ cho quá trình hiển thị và tương tác diễn ra một cách mượt mà và nhất quán. Sự tách biệt giữa logic xử lý và giao diện là đặc điểm quan trọng giúp View đóng vai trò quan trọng trong quản lý trải nghiệm người dùng của ứng dụng.</a:t>
            </a:r>
          </a:p>
        </p:txBody>
      </p:sp>
      <p:sp>
        <p:nvSpPr>
          <p:cNvPr id="6" name="Google Shape;359;p14">
            <a:extLst>
              <a:ext uri="{FF2B5EF4-FFF2-40B4-BE49-F238E27FC236}">
                <a16:creationId xmlns:a16="http://schemas.microsoft.com/office/drawing/2014/main" id="{19863E28-3398-94FF-7EDB-14BE8B9589A3}"/>
              </a:ext>
            </a:extLst>
          </p:cNvPr>
          <p:cNvSpPr txBox="1">
            <a:spLocks/>
          </p:cNvSpPr>
          <p:nvPr/>
        </p:nvSpPr>
        <p:spPr>
          <a:xfrm>
            <a:off x="3612958" y="4613607"/>
            <a:ext cx="2995769"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dirty="0" err="1">
                <a:solidFill>
                  <a:schemeClr val="tx1"/>
                </a:solidFill>
                <a:latin typeface="Times New Roman" panose="02020603050405020304" pitchFamily="18" charset="0"/>
                <a:cs typeface="Times New Roman" panose="02020603050405020304" pitchFamily="18" charset="0"/>
              </a:rPr>
              <a:t>Hình</a:t>
            </a:r>
            <a:r>
              <a:rPr lang="en-US" sz="1600" dirty="0">
                <a:solidFill>
                  <a:schemeClr val="tx1"/>
                </a:solidFill>
                <a:latin typeface="Times New Roman" panose="02020603050405020304" pitchFamily="18" charset="0"/>
                <a:cs typeface="Times New Roman" panose="02020603050405020304" pitchFamily="18" charset="0"/>
              </a:rPr>
              <a:t> 5. View </a:t>
            </a:r>
            <a:r>
              <a:rPr lang="en-US" sz="1600" dirty="0" err="1">
                <a:solidFill>
                  <a:schemeClr val="tx1"/>
                </a:solidFill>
                <a:latin typeface="Times New Roman" panose="02020603050405020304" pitchFamily="18" charset="0"/>
                <a:cs typeface="Times New Roman" panose="02020603050405020304" pitchFamily="18" charset="0"/>
              </a:rPr>
              <a:t>trong</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đồ</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án</a:t>
            </a:r>
            <a:endParaRPr lang="en-US" sz="1600" dirty="0">
              <a:solidFill>
                <a:schemeClr val="tx1"/>
              </a:solidFill>
              <a:latin typeface="Times New Roman" panose="02020603050405020304" pitchFamily="18" charset="0"/>
              <a:cs typeface="Times New Roman" panose="02020603050405020304" pitchFamily="18" charset="0"/>
            </a:endParaRPr>
          </a:p>
        </p:txBody>
      </p:sp>
      <p:pic>
        <p:nvPicPr>
          <p:cNvPr id="5" name="Picture 4" descr="A screenshot of a phone&#10;&#10;Description automatically generated">
            <a:extLst>
              <a:ext uri="{FF2B5EF4-FFF2-40B4-BE49-F238E27FC236}">
                <a16:creationId xmlns:a16="http://schemas.microsoft.com/office/drawing/2014/main" id="{E32DEBB3-368A-D840-7A2B-18CF3EE1672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86405" y="2163205"/>
            <a:ext cx="1253106" cy="2424713"/>
          </a:xfrm>
          <a:prstGeom prst="rect">
            <a:avLst/>
          </a:prstGeom>
        </p:spPr>
      </p:pic>
      <p:pic>
        <p:nvPicPr>
          <p:cNvPr id="7" name="Picture 6" descr="A screenshot of a phone&#10;&#10;Description automatically generated">
            <a:extLst>
              <a:ext uri="{FF2B5EF4-FFF2-40B4-BE49-F238E27FC236}">
                <a16:creationId xmlns:a16="http://schemas.microsoft.com/office/drawing/2014/main" id="{7A18C5A4-758C-1CB4-9A35-0664F99ECCA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96912" y="2148703"/>
            <a:ext cx="1253105" cy="2470880"/>
          </a:xfrm>
          <a:prstGeom prst="rect">
            <a:avLst/>
          </a:prstGeom>
        </p:spPr>
      </p:pic>
      <p:pic>
        <p:nvPicPr>
          <p:cNvPr id="8" name="Picture 7" descr="A screenshot of a phone&#10;&#10;Description automatically generated">
            <a:extLst>
              <a:ext uri="{FF2B5EF4-FFF2-40B4-BE49-F238E27FC236}">
                <a16:creationId xmlns:a16="http://schemas.microsoft.com/office/drawing/2014/main" id="{ED46EE81-9C7D-8F6F-7E6C-65DA6D5C711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98561" y="2134677"/>
            <a:ext cx="1270819" cy="2441875"/>
          </a:xfrm>
          <a:prstGeom prst="rect">
            <a:avLst/>
          </a:prstGeom>
        </p:spPr>
      </p:pic>
      <p:sp>
        <p:nvSpPr>
          <p:cNvPr id="2" name="Google Shape;359;p14">
            <a:extLst>
              <a:ext uri="{FF2B5EF4-FFF2-40B4-BE49-F238E27FC236}">
                <a16:creationId xmlns:a16="http://schemas.microsoft.com/office/drawing/2014/main" id="{AD50F7A8-B778-7FE1-7DD7-FE662664785A}"/>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12</a:t>
            </a:r>
          </a:p>
        </p:txBody>
      </p:sp>
    </p:spTree>
    <p:extLst>
      <p:ext uri="{BB962C8B-B14F-4D97-AF65-F5344CB8AC3E}">
        <p14:creationId xmlns:p14="http://schemas.microsoft.com/office/powerpoint/2010/main" val="869555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13</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0"/>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rgbClr val="FF9966"/>
                </a:solidFill>
                <a:latin typeface="Times New Roman" panose="02020603050405020304" pitchFamily="18" charset="0"/>
                <a:cs typeface="Times New Roman" panose="02020603050405020304" pitchFamily="18" charset="0"/>
              </a:rPr>
              <a:t>B. CẤU TRÚC BACKEND</a:t>
            </a:r>
          </a:p>
        </p:txBody>
      </p:sp>
      <p:sp>
        <p:nvSpPr>
          <p:cNvPr id="4" name="Google Shape;360;p14">
            <a:extLst>
              <a:ext uri="{FF2B5EF4-FFF2-40B4-BE49-F238E27FC236}">
                <a16:creationId xmlns:a16="http://schemas.microsoft.com/office/drawing/2014/main" id="{C4D684DE-CA37-348D-9040-28A5E0D9A4DE}"/>
              </a:ext>
            </a:extLst>
          </p:cNvPr>
          <p:cNvSpPr txBox="1">
            <a:spLocks/>
          </p:cNvSpPr>
          <p:nvPr/>
        </p:nvSpPr>
        <p:spPr>
          <a:xfrm>
            <a:off x="2018462" y="796684"/>
            <a:ext cx="6668339" cy="3746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spcBef>
                <a:spcPts val="0"/>
              </a:spcBef>
              <a:buNone/>
            </a:pPr>
            <a:r>
              <a:rPr lang="vi-VN" sz="1600" dirty="0">
                <a:latin typeface="Times New Roman" panose="02020603050405020304" pitchFamily="18" charset="0"/>
                <a:cs typeface="Times New Roman" panose="02020603050405020304" pitchFamily="18" charset="0"/>
              </a:rPr>
              <a:t>Trong kiến trúc MVC, Controllers đóng vai trò là nơi xử lý logic của ứng dụng. Chúng đảm nhận trách nhiệm xử lý các yêu cầu được gửi từ phía frontend, tương tác chặt chẽ với Models để thực hiện các thao tác trên dữ liệu, và sau đó trả về kết quả tương ứng cho client. Controllers giữ vai trò quan trọng trong việc quản lý luồng thông tin và định hình các hành vi của ứng dụng, đảm bảo sự hiệu quả và nhất quán trong quá trình xử lý các tương tác giữa người dùng và hệ thống.</a:t>
            </a:r>
          </a:p>
        </p:txBody>
      </p:sp>
      <p:sp>
        <p:nvSpPr>
          <p:cNvPr id="6" name="Google Shape;359;p14">
            <a:extLst>
              <a:ext uri="{FF2B5EF4-FFF2-40B4-BE49-F238E27FC236}">
                <a16:creationId xmlns:a16="http://schemas.microsoft.com/office/drawing/2014/main" id="{19863E28-3398-94FF-7EDB-14BE8B9589A3}"/>
              </a:ext>
            </a:extLst>
          </p:cNvPr>
          <p:cNvSpPr txBox="1">
            <a:spLocks/>
          </p:cNvSpPr>
          <p:nvPr/>
        </p:nvSpPr>
        <p:spPr>
          <a:xfrm>
            <a:off x="3670108" y="4620776"/>
            <a:ext cx="2995769"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dirty="0" err="1">
                <a:solidFill>
                  <a:schemeClr val="tx1"/>
                </a:solidFill>
                <a:latin typeface="Times New Roman" panose="02020603050405020304" pitchFamily="18" charset="0"/>
                <a:cs typeface="Times New Roman" panose="02020603050405020304" pitchFamily="18" charset="0"/>
              </a:rPr>
              <a:t>Hình</a:t>
            </a:r>
            <a:r>
              <a:rPr lang="en-US" sz="1600" dirty="0">
                <a:solidFill>
                  <a:schemeClr val="tx1"/>
                </a:solidFill>
                <a:latin typeface="Times New Roman" panose="02020603050405020304" pitchFamily="18" charset="0"/>
                <a:cs typeface="Times New Roman" panose="02020603050405020304" pitchFamily="18" charset="0"/>
              </a:rPr>
              <a:t> 6. Controllers </a:t>
            </a:r>
            <a:r>
              <a:rPr lang="en-US" sz="1600" dirty="0" err="1">
                <a:solidFill>
                  <a:schemeClr val="tx1"/>
                </a:solidFill>
                <a:latin typeface="Times New Roman" panose="02020603050405020304" pitchFamily="18" charset="0"/>
                <a:cs typeface="Times New Roman" panose="02020603050405020304" pitchFamily="18" charset="0"/>
              </a:rPr>
              <a:t>trong</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đồ</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án</a:t>
            </a:r>
            <a:endParaRPr lang="en-US" sz="1600" dirty="0">
              <a:solidFill>
                <a:schemeClr val="tx1"/>
              </a:solidFill>
              <a:latin typeface="Times New Roman" panose="02020603050405020304" pitchFamily="18" charset="0"/>
              <a:cs typeface="Times New Roman" panose="02020603050405020304" pitchFamily="18" charset="0"/>
            </a:endParaRPr>
          </a:p>
        </p:txBody>
      </p:sp>
      <p:pic>
        <p:nvPicPr>
          <p:cNvPr id="5" name="Picture 4" descr="A screen shot of a computer program&#10;&#10;Description automatically generated">
            <a:extLst>
              <a:ext uri="{FF2B5EF4-FFF2-40B4-BE49-F238E27FC236}">
                <a16:creationId xmlns:a16="http://schemas.microsoft.com/office/drawing/2014/main" id="{243D6D85-88CC-80AD-0AF3-3C59CCC238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7023" y="2586088"/>
            <a:ext cx="4241937" cy="2051690"/>
          </a:xfrm>
          <a:prstGeom prst="rect">
            <a:avLst/>
          </a:prstGeom>
        </p:spPr>
      </p:pic>
      <p:sp>
        <p:nvSpPr>
          <p:cNvPr id="2" name="Google Shape;359;p14">
            <a:extLst>
              <a:ext uri="{FF2B5EF4-FFF2-40B4-BE49-F238E27FC236}">
                <a16:creationId xmlns:a16="http://schemas.microsoft.com/office/drawing/2014/main" id="{6879CD7E-779A-626E-7DA8-939E81C2D531}"/>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13</a:t>
            </a:r>
          </a:p>
        </p:txBody>
      </p:sp>
    </p:spTree>
    <p:extLst>
      <p:ext uri="{BB962C8B-B14F-4D97-AF65-F5344CB8AC3E}">
        <p14:creationId xmlns:p14="http://schemas.microsoft.com/office/powerpoint/2010/main" val="2487116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14</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0"/>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rgbClr val="FF9966"/>
                </a:solidFill>
                <a:latin typeface="Times New Roman" panose="02020603050405020304" pitchFamily="18" charset="0"/>
                <a:cs typeface="Times New Roman" panose="02020603050405020304" pitchFamily="18" charset="0"/>
              </a:rPr>
              <a:t>B. CẤU TRÚC BACKEND</a:t>
            </a:r>
          </a:p>
        </p:txBody>
      </p:sp>
      <p:sp>
        <p:nvSpPr>
          <p:cNvPr id="4" name="Google Shape;360;p14">
            <a:extLst>
              <a:ext uri="{FF2B5EF4-FFF2-40B4-BE49-F238E27FC236}">
                <a16:creationId xmlns:a16="http://schemas.microsoft.com/office/drawing/2014/main" id="{C4D684DE-CA37-348D-9040-28A5E0D9A4DE}"/>
              </a:ext>
            </a:extLst>
          </p:cNvPr>
          <p:cNvSpPr txBox="1">
            <a:spLocks/>
          </p:cNvSpPr>
          <p:nvPr/>
        </p:nvSpPr>
        <p:spPr>
          <a:xfrm>
            <a:off x="2018462" y="796684"/>
            <a:ext cx="6668339" cy="3746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spcBef>
                <a:spcPts val="0"/>
              </a:spcBef>
              <a:buNone/>
            </a:pPr>
            <a:r>
              <a:rPr lang="en-US" sz="1600" dirty="0">
                <a:latin typeface="Times New Roman" panose="02020603050405020304" pitchFamily="18" charset="0"/>
                <a:cs typeface="Times New Roman" panose="02020603050405020304" pitchFamily="18" charset="0"/>
              </a:rPr>
              <a:t>R</a:t>
            </a:r>
            <a:r>
              <a:rPr lang="vi-VN" sz="1600" dirty="0">
                <a:latin typeface="Times New Roman" panose="02020603050405020304" pitchFamily="18" charset="0"/>
                <a:cs typeface="Times New Roman" panose="02020603050405020304" pitchFamily="18" charset="0"/>
              </a:rPr>
              <a:t>outes định tuyến yêu cầu từ frontend đến controllers, xác định endpoint API và quy định cách xử lý mỗi yêu cầu. Chúng giúp điều hướng thông tin từ người dùng đến logic xử lý trong Controllers, tạo ra một lớp trung gian hiệu quả cho quá trình định hình và quản lý của hệ thống Backend.</a:t>
            </a:r>
          </a:p>
        </p:txBody>
      </p:sp>
      <p:sp>
        <p:nvSpPr>
          <p:cNvPr id="6" name="Google Shape;359;p14">
            <a:extLst>
              <a:ext uri="{FF2B5EF4-FFF2-40B4-BE49-F238E27FC236}">
                <a16:creationId xmlns:a16="http://schemas.microsoft.com/office/drawing/2014/main" id="{19863E28-3398-94FF-7EDB-14BE8B9589A3}"/>
              </a:ext>
            </a:extLst>
          </p:cNvPr>
          <p:cNvSpPr txBox="1">
            <a:spLocks/>
          </p:cNvSpPr>
          <p:nvPr/>
        </p:nvSpPr>
        <p:spPr>
          <a:xfrm>
            <a:off x="3670108" y="4620776"/>
            <a:ext cx="2995769"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dirty="0" err="1">
                <a:solidFill>
                  <a:schemeClr val="tx1"/>
                </a:solidFill>
                <a:latin typeface="Times New Roman" panose="02020603050405020304" pitchFamily="18" charset="0"/>
                <a:cs typeface="Times New Roman" panose="02020603050405020304" pitchFamily="18" charset="0"/>
              </a:rPr>
              <a:t>Hình</a:t>
            </a:r>
            <a:r>
              <a:rPr lang="en-US" sz="1600" dirty="0">
                <a:solidFill>
                  <a:schemeClr val="tx1"/>
                </a:solidFill>
                <a:latin typeface="Times New Roman" panose="02020603050405020304" pitchFamily="18" charset="0"/>
                <a:cs typeface="Times New Roman" panose="02020603050405020304" pitchFamily="18" charset="0"/>
              </a:rPr>
              <a:t> 7. Routes </a:t>
            </a:r>
            <a:r>
              <a:rPr lang="en-US" sz="1600" dirty="0" err="1">
                <a:solidFill>
                  <a:schemeClr val="tx1"/>
                </a:solidFill>
                <a:latin typeface="Times New Roman" panose="02020603050405020304" pitchFamily="18" charset="0"/>
                <a:cs typeface="Times New Roman" panose="02020603050405020304" pitchFamily="18" charset="0"/>
              </a:rPr>
              <a:t>trong</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đồ</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án</a:t>
            </a:r>
            <a:endParaRPr lang="en-US" sz="1600" dirty="0">
              <a:solidFill>
                <a:schemeClr val="tx1"/>
              </a:solidFill>
              <a:latin typeface="Times New Roman" panose="02020603050405020304" pitchFamily="18" charset="0"/>
              <a:cs typeface="Times New Roman" panose="02020603050405020304" pitchFamily="18" charset="0"/>
            </a:endParaRPr>
          </a:p>
        </p:txBody>
      </p:sp>
      <p:pic>
        <p:nvPicPr>
          <p:cNvPr id="2" name="Picture 1" descr="A screen shot of a computer program&#10;&#10;Description automatically generated">
            <a:extLst>
              <a:ext uri="{FF2B5EF4-FFF2-40B4-BE49-F238E27FC236}">
                <a16:creationId xmlns:a16="http://schemas.microsoft.com/office/drawing/2014/main" id="{AFD7D1EF-E71D-CE90-B485-4F76A7D74D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8840" y="2001776"/>
            <a:ext cx="5760720" cy="2575560"/>
          </a:xfrm>
          <a:prstGeom prst="rect">
            <a:avLst/>
          </a:prstGeom>
        </p:spPr>
      </p:pic>
      <p:sp>
        <p:nvSpPr>
          <p:cNvPr id="5" name="Google Shape;359;p14">
            <a:extLst>
              <a:ext uri="{FF2B5EF4-FFF2-40B4-BE49-F238E27FC236}">
                <a16:creationId xmlns:a16="http://schemas.microsoft.com/office/drawing/2014/main" id="{9B676CED-EA95-84F4-8B9E-F6C7EB2F006B}"/>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14</a:t>
            </a:r>
          </a:p>
        </p:txBody>
      </p:sp>
    </p:spTree>
    <p:extLst>
      <p:ext uri="{BB962C8B-B14F-4D97-AF65-F5344CB8AC3E}">
        <p14:creationId xmlns:p14="http://schemas.microsoft.com/office/powerpoint/2010/main" val="1138482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15</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110409"/>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rgbClr val="FF9966"/>
                </a:solidFill>
                <a:latin typeface="Times New Roman" panose="02020603050405020304" pitchFamily="18" charset="0"/>
                <a:cs typeface="Times New Roman" panose="02020603050405020304" pitchFamily="18" charset="0"/>
              </a:rPr>
              <a:t>B. CẤU TRÚC BACKEND</a:t>
            </a:r>
          </a:p>
        </p:txBody>
      </p:sp>
      <p:sp>
        <p:nvSpPr>
          <p:cNvPr id="6" name="Google Shape;359;p14">
            <a:extLst>
              <a:ext uri="{FF2B5EF4-FFF2-40B4-BE49-F238E27FC236}">
                <a16:creationId xmlns:a16="http://schemas.microsoft.com/office/drawing/2014/main" id="{19863E28-3398-94FF-7EDB-14BE8B9589A3}"/>
              </a:ext>
            </a:extLst>
          </p:cNvPr>
          <p:cNvSpPr txBox="1">
            <a:spLocks/>
          </p:cNvSpPr>
          <p:nvPr/>
        </p:nvSpPr>
        <p:spPr>
          <a:xfrm>
            <a:off x="1006655" y="935209"/>
            <a:ext cx="2995769"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dirty="0" err="1">
                <a:solidFill>
                  <a:schemeClr val="tx1"/>
                </a:solidFill>
                <a:latin typeface="Times New Roman" panose="02020603050405020304" pitchFamily="18" charset="0"/>
                <a:cs typeface="Times New Roman" panose="02020603050405020304" pitchFamily="18" charset="0"/>
              </a:rPr>
              <a:t>Hình</a:t>
            </a:r>
            <a:r>
              <a:rPr lang="en-US" sz="1600" dirty="0">
                <a:solidFill>
                  <a:schemeClr val="tx1"/>
                </a:solidFill>
                <a:latin typeface="Times New Roman" panose="02020603050405020304" pitchFamily="18" charset="0"/>
                <a:cs typeface="Times New Roman" panose="02020603050405020304" pitchFamily="18" charset="0"/>
              </a:rPr>
              <a:t> 8. </a:t>
            </a:r>
            <a:r>
              <a:rPr lang="en-US" sz="1600" dirty="0" err="1">
                <a:solidFill>
                  <a:schemeClr val="tx1"/>
                </a:solidFill>
                <a:latin typeface="Times New Roman" panose="02020603050405020304" pitchFamily="18" charset="0"/>
                <a:cs typeface="Times New Roman" panose="02020603050405020304" pitchFamily="18" charset="0"/>
              </a:rPr>
              <a:t>Cấu</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trúc</a:t>
            </a:r>
            <a:r>
              <a:rPr lang="en-US" sz="1600" dirty="0">
                <a:solidFill>
                  <a:schemeClr val="tx1"/>
                </a:solidFill>
                <a:latin typeface="Times New Roman" panose="02020603050405020304" pitchFamily="18" charset="0"/>
                <a:cs typeface="Times New Roman" panose="02020603050405020304" pitchFamily="18" charset="0"/>
              </a:rPr>
              <a:t> Backend</a:t>
            </a:r>
          </a:p>
        </p:txBody>
      </p:sp>
      <p:pic>
        <p:nvPicPr>
          <p:cNvPr id="5" name="Picture 4" descr="A screen shot of a computer&#10;&#10;Description automatically generated">
            <a:extLst>
              <a:ext uri="{FF2B5EF4-FFF2-40B4-BE49-F238E27FC236}">
                <a16:creationId xmlns:a16="http://schemas.microsoft.com/office/drawing/2014/main" id="{EC7D9CBB-E637-705C-BA91-311EC0D4D13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2257" y="1330455"/>
            <a:ext cx="3884567" cy="1974826"/>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0DC56FE9-8ADE-ECF5-6CD2-0118CC9571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72000" y="1330455"/>
            <a:ext cx="4427169" cy="3201304"/>
          </a:xfrm>
          <a:prstGeom prst="rect">
            <a:avLst/>
          </a:prstGeom>
        </p:spPr>
      </p:pic>
      <p:sp>
        <p:nvSpPr>
          <p:cNvPr id="8" name="Google Shape;359;p14">
            <a:extLst>
              <a:ext uri="{FF2B5EF4-FFF2-40B4-BE49-F238E27FC236}">
                <a16:creationId xmlns:a16="http://schemas.microsoft.com/office/drawing/2014/main" id="{28AA7421-DF79-2982-BE15-A8164BC44337}"/>
              </a:ext>
            </a:extLst>
          </p:cNvPr>
          <p:cNvSpPr txBox="1">
            <a:spLocks/>
          </p:cNvSpPr>
          <p:nvPr/>
        </p:nvSpPr>
        <p:spPr>
          <a:xfrm>
            <a:off x="4572000" y="900413"/>
            <a:ext cx="4281045"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dirty="0" err="1">
                <a:solidFill>
                  <a:schemeClr val="tx1"/>
                </a:solidFill>
                <a:latin typeface="Times New Roman" panose="02020603050405020304" pitchFamily="18" charset="0"/>
                <a:cs typeface="Times New Roman" panose="02020603050405020304" pitchFamily="18" charset="0"/>
              </a:rPr>
              <a:t>Hình</a:t>
            </a:r>
            <a:r>
              <a:rPr lang="en-US" sz="1600" dirty="0">
                <a:solidFill>
                  <a:schemeClr val="tx1"/>
                </a:solidFill>
                <a:latin typeface="Times New Roman" panose="02020603050405020304" pitchFamily="18" charset="0"/>
                <a:cs typeface="Times New Roman" panose="02020603050405020304" pitchFamily="18" charset="0"/>
              </a:rPr>
              <a:t> 9. Postman </a:t>
            </a:r>
            <a:r>
              <a:rPr lang="en-US" sz="1600" dirty="0" err="1">
                <a:solidFill>
                  <a:schemeClr val="tx1"/>
                </a:solidFill>
                <a:latin typeface="Times New Roman" panose="02020603050405020304" pitchFamily="18" charset="0"/>
                <a:cs typeface="Times New Roman" panose="02020603050405020304" pitchFamily="18" charset="0"/>
              </a:rPr>
              <a:t>để</a:t>
            </a:r>
            <a:r>
              <a:rPr lang="en-US" sz="1600" dirty="0">
                <a:solidFill>
                  <a:schemeClr val="tx1"/>
                </a:solidFill>
                <a:latin typeface="Times New Roman" panose="02020603050405020304" pitchFamily="18" charset="0"/>
                <a:cs typeface="Times New Roman" panose="02020603050405020304" pitchFamily="18" charset="0"/>
              </a:rPr>
              <a:t> test </a:t>
            </a:r>
            <a:r>
              <a:rPr lang="en-US" sz="1600" dirty="0" err="1">
                <a:solidFill>
                  <a:schemeClr val="tx1"/>
                </a:solidFill>
                <a:latin typeface="Times New Roman" panose="02020603050405020304" pitchFamily="18" charset="0"/>
                <a:cs typeface="Times New Roman" panose="02020603050405020304" pitchFamily="18" charset="0"/>
              </a:rPr>
              <a:t>các</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api</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tạo</a:t>
            </a:r>
            <a:r>
              <a:rPr lang="en-US" sz="1600" dirty="0">
                <a:solidFill>
                  <a:schemeClr val="tx1"/>
                </a:solidFill>
                <a:latin typeface="Times New Roman" panose="02020603050405020304" pitchFamily="18" charset="0"/>
                <a:cs typeface="Times New Roman" panose="02020603050405020304" pitchFamily="18" charset="0"/>
              </a:rPr>
              <a:t> ở backend </a:t>
            </a:r>
          </a:p>
        </p:txBody>
      </p:sp>
      <p:sp>
        <p:nvSpPr>
          <p:cNvPr id="2" name="Google Shape;359;p14">
            <a:extLst>
              <a:ext uri="{FF2B5EF4-FFF2-40B4-BE49-F238E27FC236}">
                <a16:creationId xmlns:a16="http://schemas.microsoft.com/office/drawing/2014/main" id="{3F4E64D0-FA98-D8DD-79F8-6AE2FA756D88}"/>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15</a:t>
            </a:r>
          </a:p>
        </p:txBody>
      </p:sp>
    </p:spTree>
    <p:extLst>
      <p:ext uri="{BB962C8B-B14F-4D97-AF65-F5344CB8AC3E}">
        <p14:creationId xmlns:p14="http://schemas.microsoft.com/office/powerpoint/2010/main" val="359704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16</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796144" y="-329702"/>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CẤU TRÚC FRONTEND</a:t>
            </a:r>
          </a:p>
        </p:txBody>
      </p:sp>
      <p:sp>
        <p:nvSpPr>
          <p:cNvPr id="2" name="Google Shape;360;p14">
            <a:extLst>
              <a:ext uri="{FF2B5EF4-FFF2-40B4-BE49-F238E27FC236}">
                <a16:creationId xmlns:a16="http://schemas.microsoft.com/office/drawing/2014/main" id="{2B81F749-5470-6F3C-0982-067D80085DF9}"/>
              </a:ext>
            </a:extLst>
          </p:cNvPr>
          <p:cNvSpPr txBox="1">
            <a:spLocks/>
          </p:cNvSpPr>
          <p:nvPr/>
        </p:nvSpPr>
        <p:spPr>
          <a:xfrm>
            <a:off x="1796144" y="535683"/>
            <a:ext cx="7047872" cy="46077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spcBef>
                <a:spcPts val="0"/>
              </a:spcBef>
              <a:buSzPct val="100000"/>
              <a:buNone/>
            </a:pPr>
            <a:r>
              <a:rPr lang="en-US" sz="1300" b="1" dirty="0">
                <a:solidFill>
                  <a:srgbClr val="FFC000"/>
                </a:solidFill>
                <a:latin typeface="Times New Roman" panose="02020603050405020304" pitchFamily="18" charset="0"/>
                <a:cs typeface="Times New Roman" panose="02020603050405020304" pitchFamily="18" charset="0"/>
              </a:rPr>
              <a:t>1. ROOT DIRECTORY</a:t>
            </a:r>
          </a:p>
          <a:p>
            <a:pPr marL="285750" indent="-285750">
              <a:spcBef>
                <a:spcPts val="0"/>
              </a:spcBef>
              <a:buSzPct val="100000"/>
              <a:buFont typeface="Times New Roman" panose="02020603050405020304" pitchFamily="18" charset="0"/>
              <a:buChar char="•"/>
            </a:pPr>
            <a:r>
              <a:rPr lang="vi-VN" sz="1300" dirty="0">
                <a:solidFill>
                  <a:srgbClr val="FFC000"/>
                </a:solidFill>
                <a:latin typeface="Times New Roman" panose="02020603050405020304" pitchFamily="18" charset="0"/>
                <a:cs typeface="Times New Roman" panose="02020603050405020304" pitchFamily="18" charset="0"/>
              </a:rPr>
              <a:t>node_modules/: </a:t>
            </a:r>
            <a:r>
              <a:rPr lang="en-US" sz="1300" dirty="0">
                <a:solidFill>
                  <a:srgbClr val="FFC000"/>
                </a:solidFill>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Các module và thư viện quản lý bởi npm hoặc yarn.</a:t>
            </a:r>
          </a:p>
          <a:p>
            <a:pPr marL="285750" indent="-285750">
              <a:spcBef>
                <a:spcPts val="0"/>
              </a:spcBef>
              <a:buSzPct val="100000"/>
              <a:buFont typeface="Times New Roman" panose="02020603050405020304" pitchFamily="18" charset="0"/>
              <a:buChar char="•"/>
            </a:pPr>
            <a:r>
              <a:rPr lang="vi-VN" sz="1300" dirty="0">
                <a:solidFill>
                  <a:srgbClr val="FFC000"/>
                </a:solidFill>
                <a:latin typeface="Times New Roman" panose="02020603050405020304" pitchFamily="18" charset="0"/>
                <a:cs typeface="Times New Roman" panose="02020603050405020304" pitchFamily="18" charset="0"/>
              </a:rPr>
              <a:t>android/ và ios/: </a:t>
            </a:r>
            <a:r>
              <a:rPr lang="en-US" sz="1300" dirty="0">
                <a:solidFill>
                  <a:srgbClr val="FFC000"/>
                </a:solidFill>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Mã nguồn và cấu hình cho việc triển khai ứng dụng trên Android và </a:t>
            </a:r>
            <a:r>
              <a:rPr lang="en-US" sz="1300" dirty="0">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iOS.</a:t>
            </a:r>
          </a:p>
          <a:p>
            <a:pPr marL="285750" indent="-285750">
              <a:spcBef>
                <a:spcPts val="0"/>
              </a:spcBef>
              <a:buSzPct val="100000"/>
              <a:buFont typeface="Times New Roman" panose="02020603050405020304" pitchFamily="18" charset="0"/>
              <a:buChar char="•"/>
            </a:pPr>
            <a:r>
              <a:rPr lang="vi-VN" sz="1300" dirty="0">
                <a:solidFill>
                  <a:srgbClr val="FFC000"/>
                </a:solidFill>
                <a:latin typeface="Times New Roman" panose="02020603050405020304" pitchFamily="18" charset="0"/>
                <a:cs typeface="Times New Roman" panose="02020603050405020304" pitchFamily="18" charset="0"/>
              </a:rPr>
              <a:t>assets/: </a:t>
            </a:r>
            <a:r>
              <a:rPr lang="en-US" sz="1300" dirty="0">
                <a:solidFill>
                  <a:srgbClr val="FFC000"/>
                </a:solidFill>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Tài nguyên như hình ảnh, video, font chữ, và các tài nguyên khác.</a:t>
            </a:r>
          </a:p>
          <a:p>
            <a:pPr marL="285750" indent="-285750">
              <a:spcBef>
                <a:spcPts val="0"/>
              </a:spcBef>
              <a:buSzPct val="100000"/>
              <a:buFont typeface="Times New Roman" panose="02020603050405020304" pitchFamily="18" charset="0"/>
              <a:buChar char="•"/>
            </a:pPr>
            <a:r>
              <a:rPr lang="vi-VN" sz="1300" dirty="0">
                <a:solidFill>
                  <a:srgbClr val="FFC000"/>
                </a:solidFill>
                <a:latin typeface="Times New Roman" panose="02020603050405020304" pitchFamily="18" charset="0"/>
                <a:cs typeface="Times New Roman" panose="02020603050405020304" pitchFamily="18" charset="0"/>
              </a:rPr>
              <a:t>src/: </a:t>
            </a:r>
            <a:r>
              <a:rPr lang="en-US" sz="1300" dirty="0">
                <a:solidFill>
                  <a:srgbClr val="FFC000"/>
                </a:solidFill>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Mã nguồn chính của ứng dụng.</a:t>
            </a:r>
          </a:p>
          <a:p>
            <a:pPr marL="285750" indent="-285750">
              <a:spcBef>
                <a:spcPts val="0"/>
              </a:spcBef>
              <a:buSzPct val="100000"/>
              <a:buFont typeface="Times New Roman" panose="02020603050405020304" pitchFamily="18" charset="0"/>
              <a:buChar char="•"/>
            </a:pPr>
            <a:r>
              <a:rPr lang="vi-VN" sz="1300" dirty="0">
                <a:solidFill>
                  <a:srgbClr val="FFC000"/>
                </a:solidFill>
                <a:latin typeface="Times New Roman" panose="02020603050405020304" pitchFamily="18" charset="0"/>
                <a:cs typeface="Times New Roman" panose="02020603050405020304" pitchFamily="18" charset="0"/>
              </a:rPr>
              <a:t>App.js hoặc index.js: </a:t>
            </a:r>
            <a:r>
              <a:rPr lang="vi-VN" sz="1300" dirty="0">
                <a:latin typeface="Times New Roman" panose="02020603050405020304" pitchFamily="18" charset="0"/>
                <a:cs typeface="Times New Roman" panose="02020603050405020304" pitchFamily="18" charset="0"/>
              </a:rPr>
              <a:t>File khởi đầu của ứng dụng React Native.</a:t>
            </a:r>
          </a:p>
          <a:p>
            <a:pPr marL="285750" indent="-285750">
              <a:spcBef>
                <a:spcPts val="0"/>
              </a:spcBef>
              <a:buSzPct val="100000"/>
              <a:buFont typeface="Times New Roman" panose="02020603050405020304" pitchFamily="18" charset="0"/>
              <a:buChar char="•"/>
            </a:pPr>
            <a:r>
              <a:rPr lang="vi-VN" sz="1300" dirty="0">
                <a:solidFill>
                  <a:srgbClr val="FFC000"/>
                </a:solidFill>
                <a:latin typeface="Times New Roman" panose="02020603050405020304" pitchFamily="18" charset="0"/>
                <a:cs typeface="Times New Roman" panose="02020603050405020304" pitchFamily="18" charset="0"/>
              </a:rPr>
              <a:t>package.json: </a:t>
            </a:r>
            <a:r>
              <a:rPr lang="en-US" sz="1300" dirty="0">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Thông tin dự án và các phụ thuộc.</a:t>
            </a:r>
            <a:endParaRPr lang="en-US" sz="1300" dirty="0">
              <a:latin typeface="Times New Roman" panose="02020603050405020304" pitchFamily="18" charset="0"/>
              <a:cs typeface="Times New Roman" panose="02020603050405020304" pitchFamily="18" charset="0"/>
            </a:endParaRPr>
          </a:p>
          <a:p>
            <a:pPr marL="0" indent="0">
              <a:spcBef>
                <a:spcPts val="0"/>
              </a:spcBef>
              <a:buSzPct val="100000"/>
              <a:buNone/>
            </a:pPr>
            <a:endParaRPr lang="vi-VN" sz="1300" dirty="0">
              <a:latin typeface="Times New Roman" panose="02020603050405020304" pitchFamily="18" charset="0"/>
              <a:cs typeface="Times New Roman" panose="02020603050405020304" pitchFamily="18" charset="0"/>
            </a:endParaRPr>
          </a:p>
          <a:p>
            <a:pPr marL="0" indent="0">
              <a:spcBef>
                <a:spcPts val="0"/>
              </a:spcBef>
              <a:buNone/>
            </a:pPr>
            <a:r>
              <a:rPr lang="en-US" sz="1300" b="1" dirty="0">
                <a:solidFill>
                  <a:srgbClr val="FFC000"/>
                </a:solidFill>
                <a:latin typeface="Times New Roman" panose="02020603050405020304" pitchFamily="18" charset="0"/>
                <a:cs typeface="Times New Roman" panose="02020603050405020304" pitchFamily="18" charset="0"/>
              </a:rPr>
              <a:t>2. </a:t>
            </a:r>
            <a:r>
              <a:rPr lang="vi-VN" sz="1300" b="1" dirty="0">
                <a:solidFill>
                  <a:srgbClr val="FFC000"/>
                </a:solidFill>
                <a:latin typeface="Times New Roman" panose="02020603050405020304" pitchFamily="18" charset="0"/>
                <a:cs typeface="Times New Roman" panose="02020603050405020304" pitchFamily="18" charset="0"/>
              </a:rPr>
              <a:t>src/ DIRECTORY</a:t>
            </a:r>
          </a:p>
          <a:p>
            <a:pPr marL="285750" indent="-285750">
              <a:spcBef>
                <a:spcPts val="0"/>
              </a:spcBef>
              <a:buClr>
                <a:schemeClr val="bg1">
                  <a:lumMod val="25000"/>
                  <a:lumOff val="75000"/>
                </a:schemeClr>
              </a:buClr>
              <a:buSzPct val="100000"/>
              <a:buFont typeface="Arial" panose="020B0604020202020204" pitchFamily="34" charset="0"/>
              <a:buChar char="•"/>
            </a:pPr>
            <a:r>
              <a:rPr lang="vi-VN" sz="1300" dirty="0">
                <a:solidFill>
                  <a:srgbClr val="FFC000"/>
                </a:solidFill>
                <a:latin typeface="Times New Roman" panose="02020603050405020304" pitchFamily="18" charset="0"/>
                <a:cs typeface="Times New Roman" panose="02020603050405020304" pitchFamily="18" charset="0"/>
              </a:rPr>
              <a:t>components/: </a:t>
            </a:r>
            <a:r>
              <a:rPr lang="en-US" sz="1300" dirty="0">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Các thành phần tái sử dụng cho giao diện người dùng.</a:t>
            </a:r>
          </a:p>
          <a:p>
            <a:pPr marL="285750" indent="-285750">
              <a:spcBef>
                <a:spcPts val="0"/>
              </a:spcBef>
              <a:buClr>
                <a:schemeClr val="bg1">
                  <a:lumMod val="25000"/>
                  <a:lumOff val="75000"/>
                </a:schemeClr>
              </a:buClr>
              <a:buSzPct val="100000"/>
              <a:buFont typeface="Arial" panose="020B0604020202020204" pitchFamily="34" charset="0"/>
              <a:buChar char="•"/>
            </a:pPr>
            <a:r>
              <a:rPr lang="vi-VN" sz="1300" dirty="0">
                <a:solidFill>
                  <a:srgbClr val="FFC000"/>
                </a:solidFill>
                <a:latin typeface="Times New Roman" panose="02020603050405020304" pitchFamily="18" charset="0"/>
                <a:cs typeface="Times New Roman" panose="02020603050405020304" pitchFamily="18" charset="0"/>
              </a:rPr>
              <a:t>screens/: </a:t>
            </a:r>
            <a:r>
              <a:rPr lang="en-US" sz="1300" dirty="0">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Các màn hình tương ứng với trang hoặc tính năng cụ thể.</a:t>
            </a:r>
          </a:p>
          <a:p>
            <a:pPr marL="285750" indent="-285750">
              <a:spcBef>
                <a:spcPts val="0"/>
              </a:spcBef>
              <a:buClr>
                <a:schemeClr val="bg1">
                  <a:lumMod val="25000"/>
                  <a:lumOff val="75000"/>
                </a:schemeClr>
              </a:buClr>
              <a:buSzPct val="100000"/>
              <a:buFont typeface="Arial" panose="020B0604020202020204" pitchFamily="34" charset="0"/>
              <a:buChar char="•"/>
            </a:pPr>
            <a:r>
              <a:rPr lang="vi-VN" sz="1300" dirty="0">
                <a:solidFill>
                  <a:srgbClr val="FFC000"/>
                </a:solidFill>
                <a:latin typeface="Times New Roman" panose="02020603050405020304" pitchFamily="18" charset="0"/>
                <a:cs typeface="Times New Roman" panose="02020603050405020304" pitchFamily="18" charset="0"/>
              </a:rPr>
              <a:t>navigation/: </a:t>
            </a:r>
            <a:r>
              <a:rPr lang="en-US" sz="1300" dirty="0">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Quản lý điều hướng trong ứng dụng, thường sử dụng React </a:t>
            </a:r>
            <a:r>
              <a:rPr lang="en-US" sz="1300" dirty="0">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Navigation.</a:t>
            </a:r>
          </a:p>
          <a:p>
            <a:pPr marL="0" indent="0">
              <a:spcBef>
                <a:spcPts val="0"/>
              </a:spcBef>
              <a:buNone/>
            </a:pPr>
            <a:r>
              <a:rPr lang="en-US" sz="1300" b="1" dirty="0">
                <a:solidFill>
                  <a:srgbClr val="FFC000"/>
                </a:solidFill>
                <a:latin typeface="Times New Roman" panose="02020603050405020304" pitchFamily="18" charset="0"/>
                <a:cs typeface="Times New Roman" panose="02020603050405020304" pitchFamily="18" charset="0"/>
              </a:rPr>
              <a:t>3. </a:t>
            </a:r>
            <a:r>
              <a:rPr lang="vi-VN" sz="1300" b="1" dirty="0">
                <a:solidFill>
                  <a:srgbClr val="FFC000"/>
                </a:solidFill>
                <a:latin typeface="Times New Roman" panose="02020603050405020304" pitchFamily="18" charset="0"/>
                <a:cs typeface="Times New Roman" panose="02020603050405020304" pitchFamily="18" charset="0"/>
              </a:rPr>
              <a:t>MAIN FILES</a:t>
            </a:r>
            <a:endParaRPr lang="en-US" sz="1300" b="1" dirty="0">
              <a:solidFill>
                <a:srgbClr val="FFC000"/>
              </a:solidFill>
              <a:latin typeface="Times New Roman" panose="02020603050405020304" pitchFamily="18" charset="0"/>
              <a:cs typeface="Times New Roman" panose="02020603050405020304" pitchFamily="18" charset="0"/>
            </a:endParaRPr>
          </a:p>
          <a:p>
            <a:pPr marL="285750" indent="-285750">
              <a:spcBef>
                <a:spcPts val="0"/>
              </a:spcBef>
              <a:buClr>
                <a:schemeClr val="bg1">
                  <a:lumMod val="25000"/>
                  <a:lumOff val="75000"/>
                </a:schemeClr>
              </a:buClr>
              <a:buSzPct val="100000"/>
              <a:buFont typeface="Arial" panose="020B0604020202020204" pitchFamily="34" charset="0"/>
              <a:buChar char="•"/>
            </a:pPr>
            <a:r>
              <a:rPr lang="vi-VN" sz="1300" dirty="0">
                <a:solidFill>
                  <a:srgbClr val="FFC000"/>
                </a:solidFill>
                <a:latin typeface="Times New Roman" panose="02020603050405020304" pitchFamily="18" charset="0"/>
                <a:cs typeface="Times New Roman" panose="02020603050405020304" pitchFamily="18" charset="0"/>
              </a:rPr>
              <a:t>App.js hoặc index.js: </a:t>
            </a:r>
            <a:r>
              <a:rPr lang="vi-VN" sz="1300" dirty="0">
                <a:latin typeface="Times New Roman" panose="02020603050405020304" pitchFamily="18" charset="0"/>
                <a:cs typeface="Times New Roman" panose="02020603050405020304" pitchFamily="18" charset="0"/>
              </a:rPr>
              <a:t>File khởi đầu, cài đặt và render component gốc.</a:t>
            </a:r>
          </a:p>
          <a:p>
            <a:pPr marL="285750" indent="-285750">
              <a:spcBef>
                <a:spcPts val="0"/>
              </a:spcBef>
              <a:buClr>
                <a:schemeClr val="bg1">
                  <a:lumMod val="25000"/>
                  <a:lumOff val="75000"/>
                </a:schemeClr>
              </a:buClr>
              <a:buSzPct val="100000"/>
              <a:buFont typeface="Arial" panose="020B0604020202020204" pitchFamily="34" charset="0"/>
              <a:buChar char="•"/>
            </a:pPr>
            <a:r>
              <a:rPr lang="vi-VN" sz="1300" dirty="0">
                <a:solidFill>
                  <a:srgbClr val="FFC000"/>
                </a:solidFill>
                <a:latin typeface="Times New Roman" panose="02020603050405020304" pitchFamily="18" charset="0"/>
                <a:cs typeface="Times New Roman" panose="02020603050405020304" pitchFamily="18" charset="0"/>
              </a:rPr>
              <a:t>package.json: </a:t>
            </a:r>
            <a:r>
              <a:rPr lang="en-US" sz="1300" dirty="0">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Thông tin dự án, các phụ thuộc và các script chạy dự án.</a:t>
            </a:r>
          </a:p>
          <a:p>
            <a:pPr marL="285750" indent="-285750">
              <a:spcBef>
                <a:spcPts val="0"/>
              </a:spcBef>
              <a:buClr>
                <a:schemeClr val="bg1">
                  <a:lumMod val="25000"/>
                  <a:lumOff val="75000"/>
                </a:schemeClr>
              </a:buClr>
              <a:buSzPct val="100000"/>
              <a:buFont typeface="Arial" panose="020B0604020202020204" pitchFamily="34" charset="0"/>
              <a:buChar char="•"/>
            </a:pPr>
            <a:r>
              <a:rPr lang="vi-VN" sz="1300" dirty="0">
                <a:solidFill>
                  <a:srgbClr val="FFC000"/>
                </a:solidFill>
                <a:latin typeface="Times New Roman" panose="02020603050405020304" pitchFamily="18" charset="0"/>
                <a:cs typeface="Times New Roman" panose="02020603050405020304" pitchFamily="18" charset="0"/>
              </a:rPr>
              <a:t>babel.config.js: </a:t>
            </a:r>
            <a:r>
              <a:rPr lang="en-US" sz="1300" dirty="0">
                <a:latin typeface="Times New Roman" panose="02020603050405020304" pitchFamily="18" charset="0"/>
                <a:cs typeface="Times New Roman" panose="02020603050405020304" pitchFamily="18" charset="0"/>
              </a:rPr>
              <a:t>	</a:t>
            </a:r>
            <a:r>
              <a:rPr lang="vi-VN" sz="1300" dirty="0">
                <a:latin typeface="Times New Roman" panose="02020603050405020304" pitchFamily="18" charset="0"/>
                <a:cs typeface="Times New Roman" panose="02020603050405020304" pitchFamily="18" charset="0"/>
              </a:rPr>
              <a:t>Cấu hình Babel, sử dụng để biên dịch mã nguồn React Native.</a:t>
            </a:r>
            <a:endParaRPr lang="en-US" sz="1300" dirty="0">
              <a:latin typeface="Times New Roman" panose="02020603050405020304" pitchFamily="18" charset="0"/>
              <a:cs typeface="Times New Roman" panose="02020603050405020304" pitchFamily="18" charset="0"/>
            </a:endParaRPr>
          </a:p>
          <a:p>
            <a:pPr marL="0" indent="0">
              <a:spcBef>
                <a:spcPts val="0"/>
              </a:spcBef>
              <a:buClr>
                <a:schemeClr val="bg1">
                  <a:lumMod val="25000"/>
                  <a:lumOff val="75000"/>
                </a:schemeClr>
              </a:buClr>
              <a:buSzPct val="100000"/>
              <a:buNone/>
            </a:pPr>
            <a:endParaRPr lang="vi-VN" sz="1300" dirty="0">
              <a:latin typeface="Times New Roman" panose="02020603050405020304" pitchFamily="18" charset="0"/>
              <a:cs typeface="Times New Roman" panose="02020603050405020304" pitchFamily="18" charset="0"/>
            </a:endParaRPr>
          </a:p>
          <a:p>
            <a:pPr marL="0" indent="0">
              <a:spcBef>
                <a:spcPts val="0"/>
              </a:spcBef>
              <a:buNone/>
            </a:pPr>
            <a:r>
              <a:rPr lang="en-US" sz="1300" b="1" dirty="0">
                <a:solidFill>
                  <a:srgbClr val="FFC000"/>
                </a:solidFill>
                <a:latin typeface="Times New Roman" panose="02020603050405020304" pitchFamily="18" charset="0"/>
                <a:cs typeface="Times New Roman" panose="02020603050405020304" pitchFamily="18" charset="0"/>
              </a:rPr>
              <a:t>4. </a:t>
            </a:r>
            <a:r>
              <a:rPr lang="vi-VN" sz="1300" b="1" dirty="0">
                <a:solidFill>
                  <a:srgbClr val="FFC000"/>
                </a:solidFill>
                <a:latin typeface="Times New Roman" panose="02020603050405020304" pitchFamily="18" charset="0"/>
                <a:cs typeface="Times New Roman" panose="02020603050405020304" pitchFamily="18" charset="0"/>
              </a:rPr>
              <a:t>PROJECT MANAGEMENT:</a:t>
            </a:r>
          </a:p>
          <a:p>
            <a:pPr marL="285750" indent="-285750">
              <a:spcBef>
                <a:spcPts val="0"/>
              </a:spcBef>
              <a:buClr>
                <a:schemeClr val="bg1">
                  <a:lumMod val="25000"/>
                  <a:lumOff val="75000"/>
                </a:schemeClr>
              </a:buClr>
              <a:buSzPct val="100000"/>
              <a:buFont typeface="Arial" panose="020B0604020202020204" pitchFamily="34" charset="0"/>
              <a:buChar char="•"/>
            </a:pPr>
            <a:r>
              <a:rPr lang="vi-VN" sz="1300" dirty="0">
                <a:solidFill>
                  <a:srgbClr val="FFC000"/>
                </a:solidFill>
                <a:latin typeface="Times New Roman" panose="02020603050405020304" pitchFamily="18" charset="0"/>
                <a:cs typeface="Times New Roman" panose="02020603050405020304" pitchFamily="18" charset="0"/>
              </a:rPr>
              <a:t>yarn.lock hoặc package-lock.json: </a:t>
            </a:r>
            <a:r>
              <a:rPr lang="vi-VN" sz="1300" dirty="0">
                <a:latin typeface="Times New Roman" panose="02020603050405020304" pitchFamily="18" charset="0"/>
                <a:cs typeface="Times New Roman" panose="02020603050405020304" pitchFamily="18" charset="0"/>
              </a:rPr>
              <a:t>Chứa thông tin chi tiết về các gói và phiên bản đã cài đặt.</a:t>
            </a:r>
          </a:p>
        </p:txBody>
      </p:sp>
      <p:sp>
        <p:nvSpPr>
          <p:cNvPr id="4" name="Google Shape;359;p14">
            <a:extLst>
              <a:ext uri="{FF2B5EF4-FFF2-40B4-BE49-F238E27FC236}">
                <a16:creationId xmlns:a16="http://schemas.microsoft.com/office/drawing/2014/main" id="{05682EA9-DC79-AC62-7229-46F01C344D01}"/>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16</a:t>
            </a:r>
          </a:p>
        </p:txBody>
      </p:sp>
    </p:spTree>
    <p:extLst>
      <p:ext uri="{BB962C8B-B14F-4D97-AF65-F5344CB8AC3E}">
        <p14:creationId xmlns:p14="http://schemas.microsoft.com/office/powerpoint/2010/main" val="2010722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17</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CẤU TRÚC FRONTEND</a:t>
            </a:r>
          </a:p>
        </p:txBody>
      </p:sp>
      <p:pic>
        <p:nvPicPr>
          <p:cNvPr id="4" name="Picture 3" descr="A screenshot of a computer program&#10;&#10;Description automatically generated">
            <a:extLst>
              <a:ext uri="{FF2B5EF4-FFF2-40B4-BE49-F238E27FC236}">
                <a16:creationId xmlns:a16="http://schemas.microsoft.com/office/drawing/2014/main" id="{1F23B0B9-1853-B15B-50BD-215DFDC5CD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25140" y="820578"/>
            <a:ext cx="5747309" cy="2553828"/>
          </a:xfrm>
          <a:prstGeom prst="rect">
            <a:avLst/>
          </a:prstGeom>
        </p:spPr>
      </p:pic>
      <p:sp>
        <p:nvSpPr>
          <p:cNvPr id="5" name="Google Shape;359;p14">
            <a:extLst>
              <a:ext uri="{FF2B5EF4-FFF2-40B4-BE49-F238E27FC236}">
                <a16:creationId xmlns:a16="http://schemas.microsoft.com/office/drawing/2014/main" id="{F169C195-FEA5-AEE2-F1EF-8254E03F917A}"/>
              </a:ext>
            </a:extLst>
          </p:cNvPr>
          <p:cNvSpPr txBox="1">
            <a:spLocks/>
          </p:cNvSpPr>
          <p:nvPr/>
        </p:nvSpPr>
        <p:spPr>
          <a:xfrm>
            <a:off x="3158271" y="3521364"/>
            <a:ext cx="4281045"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600" dirty="0" err="1">
                <a:solidFill>
                  <a:schemeClr val="tx1"/>
                </a:solidFill>
                <a:latin typeface="Times New Roman" panose="02020603050405020304" pitchFamily="18" charset="0"/>
                <a:cs typeface="Times New Roman" panose="02020603050405020304" pitchFamily="18" charset="0"/>
              </a:rPr>
              <a:t>Hình</a:t>
            </a:r>
            <a:r>
              <a:rPr lang="en-US" sz="1600" dirty="0">
                <a:solidFill>
                  <a:schemeClr val="tx1"/>
                </a:solidFill>
                <a:latin typeface="Times New Roman" panose="02020603050405020304" pitchFamily="18" charset="0"/>
                <a:cs typeface="Times New Roman" panose="02020603050405020304" pitchFamily="18" charset="0"/>
              </a:rPr>
              <a:t> 10. </a:t>
            </a:r>
            <a:r>
              <a:rPr lang="en-US" sz="1600" dirty="0" err="1">
                <a:solidFill>
                  <a:schemeClr val="tx1"/>
                </a:solidFill>
                <a:latin typeface="Times New Roman" panose="02020603050405020304" pitchFamily="18" charset="0"/>
                <a:cs typeface="Times New Roman" panose="02020603050405020304" pitchFamily="18" charset="0"/>
              </a:rPr>
              <a:t>Cấu</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trúc</a:t>
            </a:r>
            <a:r>
              <a:rPr lang="en-US" sz="1600" dirty="0">
                <a:solidFill>
                  <a:schemeClr val="tx1"/>
                </a:solidFill>
                <a:latin typeface="Times New Roman" panose="02020603050405020304" pitchFamily="18" charset="0"/>
                <a:cs typeface="Times New Roman" panose="02020603050405020304" pitchFamily="18" charset="0"/>
              </a:rPr>
              <a:t> Frontend </a:t>
            </a:r>
            <a:r>
              <a:rPr lang="en-US" sz="1600" dirty="0" err="1">
                <a:solidFill>
                  <a:schemeClr val="tx1"/>
                </a:solidFill>
                <a:latin typeface="Times New Roman" panose="02020603050405020304" pitchFamily="18" charset="0"/>
                <a:cs typeface="Times New Roman" panose="02020603050405020304" pitchFamily="18" charset="0"/>
              </a:rPr>
              <a:t>trong</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đồ</a:t>
            </a:r>
            <a:r>
              <a:rPr lang="en-US" sz="1600" dirty="0">
                <a:solidFill>
                  <a:schemeClr val="tx1"/>
                </a:solidFill>
                <a:latin typeface="Times New Roman" panose="02020603050405020304" pitchFamily="18" charset="0"/>
                <a:cs typeface="Times New Roman" panose="02020603050405020304" pitchFamily="18" charset="0"/>
              </a:rPr>
              <a:t> </a:t>
            </a:r>
            <a:r>
              <a:rPr lang="en-US" sz="1600" dirty="0" err="1">
                <a:solidFill>
                  <a:schemeClr val="tx1"/>
                </a:solidFill>
                <a:latin typeface="Times New Roman" panose="02020603050405020304" pitchFamily="18" charset="0"/>
                <a:cs typeface="Times New Roman" panose="02020603050405020304" pitchFamily="18" charset="0"/>
              </a:rPr>
              <a:t>án</a:t>
            </a:r>
            <a:endParaRPr lang="en-US" sz="1600" dirty="0">
              <a:solidFill>
                <a:schemeClr val="tx1"/>
              </a:solidFill>
              <a:latin typeface="Times New Roman" panose="02020603050405020304" pitchFamily="18" charset="0"/>
              <a:cs typeface="Times New Roman" panose="02020603050405020304" pitchFamily="18" charset="0"/>
            </a:endParaRPr>
          </a:p>
        </p:txBody>
      </p:sp>
      <p:sp>
        <p:nvSpPr>
          <p:cNvPr id="2" name="Google Shape;359;p14">
            <a:extLst>
              <a:ext uri="{FF2B5EF4-FFF2-40B4-BE49-F238E27FC236}">
                <a16:creationId xmlns:a16="http://schemas.microsoft.com/office/drawing/2014/main" id="{B20DEEC2-6907-DB18-6CB7-4FC66FECC1C3}"/>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17</a:t>
            </a:r>
          </a:p>
        </p:txBody>
      </p:sp>
    </p:spTree>
    <p:extLst>
      <p:ext uri="{BB962C8B-B14F-4D97-AF65-F5344CB8AC3E}">
        <p14:creationId xmlns:p14="http://schemas.microsoft.com/office/powerpoint/2010/main" val="36280132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EE91D3-0264-3489-E5C5-E6B5F908576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18</a:t>
            </a:fld>
            <a:endParaRPr lang="en"/>
          </a:p>
        </p:txBody>
      </p:sp>
      <p:sp>
        <p:nvSpPr>
          <p:cNvPr id="3" name="TextBox 2">
            <a:extLst>
              <a:ext uri="{FF2B5EF4-FFF2-40B4-BE49-F238E27FC236}">
                <a16:creationId xmlns:a16="http://schemas.microsoft.com/office/drawing/2014/main" id="{6117A0DA-313E-5327-DFD0-2434B0B4BA1F}"/>
              </a:ext>
            </a:extLst>
          </p:cNvPr>
          <p:cNvSpPr txBox="1"/>
          <p:nvPr/>
        </p:nvSpPr>
        <p:spPr>
          <a:xfrm>
            <a:off x="2509777" y="2340917"/>
            <a:ext cx="5466730" cy="553998"/>
          </a:xfrm>
          <a:prstGeom prst="rect">
            <a:avLst/>
          </a:prstGeom>
          <a:noFill/>
        </p:spPr>
        <p:txBody>
          <a:bodyPr wrap="square" rtlCol="0">
            <a:spAutoFit/>
          </a:bodyPr>
          <a:lstStyle/>
          <a:p>
            <a:r>
              <a:rPr lang="en-VN" sz="3000" dirty="0">
                <a:solidFill>
                  <a:schemeClr val="accent1">
                    <a:lumMod val="40000"/>
                    <a:lumOff val="60000"/>
                  </a:schemeClr>
                </a:solidFill>
                <a:latin typeface="Times New Roman" panose="02020603050405020304" pitchFamily="18" charset="0"/>
                <a:cs typeface="Times New Roman" panose="02020603050405020304" pitchFamily="18" charset="0"/>
              </a:rPr>
              <a:t>CHƯƠNG </a:t>
            </a:r>
            <a:r>
              <a:rPr lang="en-US" sz="3000" dirty="0">
                <a:solidFill>
                  <a:schemeClr val="accent1">
                    <a:lumMod val="40000"/>
                    <a:lumOff val="60000"/>
                  </a:schemeClr>
                </a:solidFill>
                <a:latin typeface="Times New Roman" panose="02020603050405020304" pitchFamily="18" charset="0"/>
                <a:cs typeface="Times New Roman" panose="02020603050405020304" pitchFamily="18" charset="0"/>
              </a:rPr>
              <a:t>III </a:t>
            </a:r>
            <a:r>
              <a:rPr lang="en-VN" sz="3000" dirty="0">
                <a:solidFill>
                  <a:schemeClr val="accent1">
                    <a:lumMod val="40000"/>
                    <a:lumOff val="60000"/>
                  </a:schemeClr>
                </a:solidFill>
                <a:latin typeface="Times New Roman" panose="02020603050405020304" pitchFamily="18" charset="0"/>
                <a:cs typeface="Times New Roman" panose="02020603050405020304" pitchFamily="18" charset="0"/>
              </a:rPr>
              <a:t>:</a:t>
            </a:r>
            <a:r>
              <a:rPr lang="en-US" sz="3000" dirty="0">
                <a:solidFill>
                  <a:schemeClr val="accent1">
                    <a:lumMod val="40000"/>
                    <a:lumOff val="60000"/>
                  </a:schemeClr>
                </a:solidFill>
                <a:latin typeface="Times New Roman" panose="02020603050405020304" pitchFamily="18" charset="0"/>
                <a:cs typeface="Times New Roman" panose="02020603050405020304" pitchFamily="18" charset="0"/>
              </a:rPr>
              <a:t> KẾT QUẢ</a:t>
            </a:r>
            <a:endParaRPr lang="en-VN" sz="3000" dirty="0">
              <a:solidFill>
                <a:schemeClr val="accent1">
                  <a:lumMod val="40000"/>
                  <a:lumOff val="60000"/>
                </a:schemeClr>
              </a:solidFill>
              <a:latin typeface="Times New Roman" panose="02020603050405020304" pitchFamily="18" charset="0"/>
              <a:cs typeface="Times New Roman" panose="02020603050405020304" pitchFamily="18" charset="0"/>
            </a:endParaRPr>
          </a:p>
        </p:txBody>
      </p:sp>
      <p:sp>
        <p:nvSpPr>
          <p:cNvPr id="4" name="Google Shape;359;p14">
            <a:extLst>
              <a:ext uri="{FF2B5EF4-FFF2-40B4-BE49-F238E27FC236}">
                <a16:creationId xmlns:a16="http://schemas.microsoft.com/office/drawing/2014/main" id="{02D73A4C-5CA6-3845-09CC-574A93DAA25D}"/>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18</a:t>
            </a:r>
          </a:p>
        </p:txBody>
      </p:sp>
    </p:spTree>
    <p:extLst>
      <p:ext uri="{BB962C8B-B14F-4D97-AF65-F5344CB8AC3E}">
        <p14:creationId xmlns:p14="http://schemas.microsoft.com/office/powerpoint/2010/main" val="29506224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19</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CÁC VẤN ĐỀ ĐƯỢC GIẢI QUYẾT</a:t>
            </a:r>
          </a:p>
        </p:txBody>
      </p:sp>
      <p:sp>
        <p:nvSpPr>
          <p:cNvPr id="2" name="Google Shape;360;p14">
            <a:extLst>
              <a:ext uri="{FF2B5EF4-FFF2-40B4-BE49-F238E27FC236}">
                <a16:creationId xmlns:a16="http://schemas.microsoft.com/office/drawing/2014/main" id="{F987BC9C-0498-806C-7746-0600B6A5AD8A}"/>
              </a:ext>
            </a:extLst>
          </p:cNvPr>
          <p:cNvSpPr txBox="1">
            <a:spLocks/>
          </p:cNvSpPr>
          <p:nvPr/>
        </p:nvSpPr>
        <p:spPr>
          <a:xfrm>
            <a:off x="1922584" y="450170"/>
            <a:ext cx="6668339" cy="5340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spcBef>
                <a:spcPts val="0"/>
              </a:spcBef>
              <a:buNone/>
            </a:pPr>
            <a:r>
              <a:rPr lang="vi-VN" sz="1600" dirty="0">
                <a:latin typeface="Times New Roman" panose="02020603050405020304" pitchFamily="18" charset="0"/>
                <a:cs typeface="Times New Roman" panose="02020603050405020304" pitchFamily="18" charset="0"/>
              </a:rPr>
              <a:t>Ứng dụng mua sắm Luxury Perfume cung cấp các tính năng như sau:</a:t>
            </a:r>
            <a:endParaRPr lang="en-US" sz="1600" dirty="0">
              <a:latin typeface="Times New Roman" panose="02020603050405020304" pitchFamily="18" charset="0"/>
              <a:cs typeface="Times New Roman" panose="02020603050405020304" pitchFamily="18" charset="0"/>
            </a:endParaRPr>
          </a:p>
          <a:p>
            <a:pPr marL="0" indent="0">
              <a:spcBef>
                <a:spcPts val="0"/>
              </a:spcBef>
              <a:buNone/>
            </a:pPr>
            <a:endParaRPr lang="vi-VN" sz="1600" dirty="0">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5B48B27F-1A9D-EFA5-4CEB-7E0C3BD4F2C4}"/>
              </a:ext>
            </a:extLst>
          </p:cNvPr>
          <p:cNvGraphicFramePr>
            <a:graphicFrameLocks noGrp="1"/>
          </p:cNvGraphicFramePr>
          <p:nvPr>
            <p:extLst>
              <p:ext uri="{D42A27DB-BD31-4B8C-83A1-F6EECF244321}">
                <p14:modId xmlns:p14="http://schemas.microsoft.com/office/powerpoint/2010/main" val="3693690779"/>
              </p:ext>
            </p:extLst>
          </p:nvPr>
        </p:nvGraphicFramePr>
        <p:xfrm>
          <a:off x="2581588" y="934016"/>
          <a:ext cx="5350330" cy="4026444"/>
        </p:xfrm>
        <a:graphic>
          <a:graphicData uri="http://schemas.openxmlformats.org/drawingml/2006/table">
            <a:tbl>
              <a:tblPr firstRow="1" bandRow="1">
                <a:tableStyleId>{69012ECD-51FC-41F1-AA8D-1B2483CD663E}</a:tableStyleId>
              </a:tblPr>
              <a:tblGrid>
                <a:gridCol w="891375">
                  <a:extLst>
                    <a:ext uri="{9D8B030D-6E8A-4147-A177-3AD203B41FA5}">
                      <a16:colId xmlns:a16="http://schemas.microsoft.com/office/drawing/2014/main" val="205466424"/>
                    </a:ext>
                  </a:extLst>
                </a:gridCol>
                <a:gridCol w="4458955">
                  <a:extLst>
                    <a:ext uri="{9D8B030D-6E8A-4147-A177-3AD203B41FA5}">
                      <a16:colId xmlns:a16="http://schemas.microsoft.com/office/drawing/2014/main" val="1414947486"/>
                    </a:ext>
                  </a:extLst>
                </a:gridCol>
              </a:tblGrid>
              <a:tr h="335537">
                <a:tc>
                  <a:txBody>
                    <a:bodyPr/>
                    <a:lstStyle/>
                    <a:p>
                      <a:pPr algn="ctr"/>
                      <a:r>
                        <a:rPr lang="en-US" dirty="0"/>
                        <a:t>STT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err="1"/>
                        <a:t>Tính</a:t>
                      </a:r>
                      <a:r>
                        <a:rPr lang="en-US" dirty="0"/>
                        <a:t> </a:t>
                      </a:r>
                      <a:r>
                        <a:rPr lang="en-US" dirty="0" err="1"/>
                        <a:t>năng</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25352581"/>
                  </a:ext>
                </a:extLst>
              </a:tr>
              <a:tr h="335537">
                <a:tc>
                  <a:txBody>
                    <a:bodyPr/>
                    <a:lstStyle/>
                    <a:p>
                      <a:pPr algn="ctr"/>
                      <a:r>
                        <a:rPr lang="en-US" dirty="0">
                          <a:solidFill>
                            <a:schemeClr val="accent1">
                              <a:lumMod val="20000"/>
                              <a:lumOff val="80000"/>
                            </a:schemeClr>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a:solidFill>
                            <a:schemeClr val="accent1">
                              <a:lumMod val="20000"/>
                              <a:lumOff val="80000"/>
                            </a:schemeClr>
                          </a:solidFill>
                        </a:rPr>
                        <a:t>Đăng</a:t>
                      </a:r>
                      <a:r>
                        <a:rPr lang="en-US" dirty="0">
                          <a:solidFill>
                            <a:schemeClr val="accent1">
                              <a:lumMod val="20000"/>
                              <a:lumOff val="80000"/>
                            </a:schemeClr>
                          </a:solidFill>
                        </a:rPr>
                        <a:t> </a:t>
                      </a:r>
                      <a:r>
                        <a:rPr lang="en-US" dirty="0" err="1">
                          <a:solidFill>
                            <a:schemeClr val="accent1">
                              <a:lumMod val="20000"/>
                              <a:lumOff val="80000"/>
                            </a:schemeClr>
                          </a:solidFill>
                        </a:rPr>
                        <a:t>ký</a:t>
                      </a:r>
                      <a:r>
                        <a:rPr lang="en-US" dirty="0">
                          <a:solidFill>
                            <a:schemeClr val="accent1">
                              <a:lumMod val="20000"/>
                              <a:lumOff val="80000"/>
                            </a:schemeClr>
                          </a:solidFill>
                        </a:rPr>
                        <a:t> </a:t>
                      </a:r>
                      <a:r>
                        <a:rPr lang="en-US" dirty="0" err="1">
                          <a:solidFill>
                            <a:schemeClr val="accent1">
                              <a:lumMod val="20000"/>
                              <a:lumOff val="80000"/>
                            </a:schemeClr>
                          </a:solidFill>
                        </a:rPr>
                        <a:t>tài</a:t>
                      </a:r>
                      <a:r>
                        <a:rPr lang="en-US" dirty="0">
                          <a:solidFill>
                            <a:schemeClr val="accent1">
                              <a:lumMod val="20000"/>
                              <a:lumOff val="80000"/>
                            </a:schemeClr>
                          </a:solidFill>
                        </a:rPr>
                        <a:t> </a:t>
                      </a:r>
                      <a:r>
                        <a:rPr lang="en-US" dirty="0" err="1">
                          <a:solidFill>
                            <a:schemeClr val="accent1">
                              <a:lumMod val="20000"/>
                              <a:lumOff val="80000"/>
                            </a:schemeClr>
                          </a:solidFill>
                        </a:rPr>
                        <a:t>khoản</a:t>
                      </a:r>
                      <a:r>
                        <a:rPr lang="en-US" dirty="0">
                          <a:solidFill>
                            <a:schemeClr val="accent1">
                              <a:lumMod val="20000"/>
                              <a:lumOff val="80000"/>
                            </a:schemeClr>
                          </a:solidFill>
                        </a:rPr>
                        <a:t> </a:t>
                      </a:r>
                      <a:r>
                        <a:rPr lang="en-US" dirty="0" err="1">
                          <a:solidFill>
                            <a:schemeClr val="accent1">
                              <a:lumMod val="20000"/>
                              <a:lumOff val="80000"/>
                            </a:schemeClr>
                          </a:solidFill>
                        </a:rPr>
                        <a:t>bằng</a:t>
                      </a:r>
                      <a:r>
                        <a:rPr lang="en-US" dirty="0">
                          <a:solidFill>
                            <a:schemeClr val="accent1">
                              <a:lumMod val="20000"/>
                              <a:lumOff val="80000"/>
                            </a:schemeClr>
                          </a:solidFill>
                        </a:rPr>
                        <a:t> email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0892164"/>
                  </a:ext>
                </a:extLst>
              </a:tr>
              <a:tr h="335537">
                <a:tc>
                  <a:txBody>
                    <a:bodyPr/>
                    <a:lstStyle/>
                    <a:p>
                      <a:pPr algn="ctr"/>
                      <a:r>
                        <a:rPr lang="en-US" dirty="0">
                          <a:solidFill>
                            <a:schemeClr val="accent1">
                              <a:lumMod val="20000"/>
                              <a:lumOff val="80000"/>
                            </a:schemeClr>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a:solidFill>
                            <a:schemeClr val="accent1">
                              <a:lumMod val="20000"/>
                              <a:lumOff val="80000"/>
                            </a:schemeClr>
                          </a:solidFill>
                        </a:rPr>
                        <a:t>Đăng</a:t>
                      </a:r>
                      <a:r>
                        <a:rPr lang="en-US" dirty="0">
                          <a:solidFill>
                            <a:schemeClr val="accent1">
                              <a:lumMod val="20000"/>
                              <a:lumOff val="80000"/>
                            </a:schemeClr>
                          </a:solidFill>
                        </a:rPr>
                        <a:t> </a:t>
                      </a:r>
                      <a:r>
                        <a:rPr lang="en-US" dirty="0" err="1">
                          <a:solidFill>
                            <a:schemeClr val="accent1">
                              <a:lumMod val="20000"/>
                              <a:lumOff val="80000"/>
                            </a:schemeClr>
                          </a:solidFill>
                        </a:rPr>
                        <a:t>nhập</a:t>
                      </a:r>
                      <a:r>
                        <a:rPr lang="en-US" dirty="0">
                          <a:solidFill>
                            <a:schemeClr val="accent1">
                              <a:lumMod val="20000"/>
                              <a:lumOff val="80000"/>
                            </a:schemeClr>
                          </a:solidFill>
                        </a:rPr>
                        <a:t> </a:t>
                      </a:r>
                      <a:r>
                        <a:rPr lang="en-US" dirty="0" err="1">
                          <a:solidFill>
                            <a:schemeClr val="accent1">
                              <a:lumMod val="20000"/>
                              <a:lumOff val="80000"/>
                            </a:schemeClr>
                          </a:solidFill>
                        </a:rPr>
                        <a:t>tài</a:t>
                      </a:r>
                      <a:r>
                        <a:rPr lang="en-US" dirty="0">
                          <a:solidFill>
                            <a:schemeClr val="accent1">
                              <a:lumMod val="20000"/>
                              <a:lumOff val="80000"/>
                            </a:schemeClr>
                          </a:solidFill>
                        </a:rPr>
                        <a:t> </a:t>
                      </a:r>
                      <a:r>
                        <a:rPr lang="en-US" dirty="0" err="1">
                          <a:solidFill>
                            <a:schemeClr val="accent1">
                              <a:lumMod val="20000"/>
                              <a:lumOff val="80000"/>
                            </a:schemeClr>
                          </a:solidFill>
                        </a:rPr>
                        <a:t>khoản</a:t>
                      </a:r>
                      <a:r>
                        <a:rPr lang="en-US" dirty="0">
                          <a:solidFill>
                            <a:schemeClr val="accent1">
                              <a:lumMod val="20000"/>
                              <a:lumOff val="80000"/>
                            </a:schemeClr>
                          </a:solidFill>
                        </a:rPr>
                        <a:t> </a:t>
                      </a:r>
                      <a:r>
                        <a:rPr lang="en-US" dirty="0" err="1">
                          <a:solidFill>
                            <a:schemeClr val="accent1">
                              <a:lumMod val="20000"/>
                              <a:lumOff val="80000"/>
                            </a:schemeClr>
                          </a:solidFill>
                        </a:rPr>
                        <a:t>bằng</a:t>
                      </a:r>
                      <a:r>
                        <a:rPr lang="en-US" dirty="0">
                          <a:solidFill>
                            <a:schemeClr val="accent1">
                              <a:lumMod val="20000"/>
                              <a:lumOff val="80000"/>
                            </a:schemeClr>
                          </a:solidFill>
                        </a:rPr>
                        <a:t> email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37807019"/>
                  </a:ext>
                </a:extLst>
              </a:tr>
              <a:tr h="335537">
                <a:tc>
                  <a:txBody>
                    <a:bodyPr/>
                    <a:lstStyle/>
                    <a:p>
                      <a:pPr algn="ctr"/>
                      <a:r>
                        <a:rPr lang="en-US" dirty="0">
                          <a:solidFill>
                            <a:schemeClr val="accent1">
                              <a:lumMod val="20000"/>
                              <a:lumOff val="80000"/>
                            </a:schemeClr>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a:solidFill>
                            <a:schemeClr val="accent1">
                              <a:lumMod val="20000"/>
                              <a:lumOff val="80000"/>
                            </a:schemeClr>
                          </a:solidFill>
                        </a:rPr>
                        <a:t>Xem</a:t>
                      </a:r>
                      <a:r>
                        <a:rPr lang="en-US" dirty="0">
                          <a:solidFill>
                            <a:schemeClr val="accent1">
                              <a:lumMod val="20000"/>
                              <a:lumOff val="80000"/>
                            </a:schemeClr>
                          </a:solidFill>
                        </a:rPr>
                        <a:t> </a:t>
                      </a:r>
                      <a:r>
                        <a:rPr lang="en-US" dirty="0" err="1">
                          <a:solidFill>
                            <a:schemeClr val="accent1">
                              <a:lumMod val="20000"/>
                              <a:lumOff val="80000"/>
                            </a:schemeClr>
                          </a:solidFill>
                        </a:rPr>
                        <a:t>sản</a:t>
                      </a:r>
                      <a:r>
                        <a:rPr lang="en-US" dirty="0">
                          <a:solidFill>
                            <a:schemeClr val="accent1">
                              <a:lumMod val="20000"/>
                              <a:lumOff val="80000"/>
                            </a:schemeClr>
                          </a:solidFill>
                        </a:rPr>
                        <a:t> </a:t>
                      </a:r>
                      <a:r>
                        <a:rPr lang="en-US" dirty="0" err="1">
                          <a:solidFill>
                            <a:schemeClr val="accent1">
                              <a:lumMod val="20000"/>
                              <a:lumOff val="80000"/>
                            </a:schemeClr>
                          </a:solidFill>
                        </a:rPr>
                        <a:t>phẩm</a:t>
                      </a:r>
                      <a:r>
                        <a:rPr lang="en-US" dirty="0">
                          <a:solidFill>
                            <a:schemeClr val="accent1">
                              <a:lumMod val="20000"/>
                              <a:lumOff val="80000"/>
                            </a:schemeClr>
                          </a:solidFill>
                        </a:rPr>
                        <a:t> </a:t>
                      </a:r>
                      <a:r>
                        <a:rPr lang="en-US" dirty="0" err="1">
                          <a:solidFill>
                            <a:schemeClr val="accent1">
                              <a:lumMod val="20000"/>
                              <a:lumOff val="80000"/>
                            </a:schemeClr>
                          </a:solidFill>
                        </a:rPr>
                        <a:t>mới</a:t>
                      </a:r>
                      <a:r>
                        <a:rPr lang="en-US" dirty="0">
                          <a:solidFill>
                            <a:schemeClr val="accent1">
                              <a:lumMod val="20000"/>
                              <a:lumOff val="80000"/>
                            </a:schemeClr>
                          </a:solidFill>
                        </a:rPr>
                        <a:t> </a:t>
                      </a:r>
                      <a:r>
                        <a:rPr lang="en-US" dirty="0" err="1">
                          <a:solidFill>
                            <a:schemeClr val="accent1">
                              <a:lumMod val="20000"/>
                              <a:lumOff val="80000"/>
                            </a:schemeClr>
                          </a:solidFill>
                        </a:rPr>
                        <a:t>nhất</a:t>
                      </a:r>
                      <a:endParaRPr lang="en-US" dirty="0">
                        <a:solidFill>
                          <a:schemeClr val="accent1">
                            <a:lumMod val="20000"/>
                            <a:lumOff val="8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83458934"/>
                  </a:ext>
                </a:extLst>
              </a:tr>
              <a:tr h="335537">
                <a:tc>
                  <a:txBody>
                    <a:bodyPr/>
                    <a:lstStyle/>
                    <a:p>
                      <a:pPr algn="ctr"/>
                      <a:r>
                        <a:rPr lang="en-US" dirty="0">
                          <a:solidFill>
                            <a:schemeClr val="accent1">
                              <a:lumMod val="20000"/>
                              <a:lumOff val="80000"/>
                            </a:schemeClr>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sz="1400" b="0" u="none" strike="noStrike" cap="none" dirty="0">
                          <a:solidFill>
                            <a:schemeClr val="accent1">
                              <a:lumMod val="20000"/>
                              <a:lumOff val="80000"/>
                            </a:schemeClr>
                          </a:solidFill>
                          <a:effectLst/>
                          <a:sym typeface="Arial"/>
                        </a:rPr>
                        <a:t>Xem ứng dụng mà không cần đăng nhập </a:t>
                      </a:r>
                      <a:endParaRPr lang="en-US" sz="1400" b="0" i="0" u="none" strike="noStrike" cap="none" dirty="0">
                        <a:solidFill>
                          <a:schemeClr val="accent1">
                            <a:lumMod val="20000"/>
                            <a:lumOff val="80000"/>
                          </a:schemeClr>
                        </a:solidFill>
                        <a:effectLst/>
                        <a:latin typeface="Arial"/>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5315618"/>
                  </a:ext>
                </a:extLst>
              </a:tr>
              <a:tr h="335537">
                <a:tc>
                  <a:txBody>
                    <a:bodyPr/>
                    <a:lstStyle/>
                    <a:p>
                      <a:pPr algn="ctr"/>
                      <a:r>
                        <a:rPr lang="en-US" dirty="0">
                          <a:solidFill>
                            <a:schemeClr val="accent1">
                              <a:lumMod val="20000"/>
                              <a:lumOff val="80000"/>
                            </a:schemeClr>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sz="1400" b="0" u="none" strike="noStrike" cap="none" dirty="0">
                          <a:solidFill>
                            <a:schemeClr val="accent1">
                              <a:lumMod val="20000"/>
                              <a:lumOff val="80000"/>
                            </a:schemeClr>
                          </a:solidFill>
                          <a:effectLst/>
                          <a:sym typeface="Arial"/>
                        </a:rPr>
                        <a:t>Lưu trữ dữ liệu cục bộ (AsyncStorage)</a:t>
                      </a:r>
                      <a:endParaRPr lang="en-US" sz="1400" b="0" i="0" u="none" strike="noStrike" cap="none" dirty="0">
                        <a:solidFill>
                          <a:schemeClr val="accent1">
                            <a:lumMod val="20000"/>
                            <a:lumOff val="80000"/>
                          </a:schemeClr>
                        </a:solidFill>
                        <a:effectLst/>
                        <a:latin typeface="Arial"/>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1626757"/>
                  </a:ext>
                </a:extLst>
              </a:tr>
              <a:tr h="335537">
                <a:tc>
                  <a:txBody>
                    <a:bodyPr/>
                    <a:lstStyle/>
                    <a:p>
                      <a:pPr algn="ctr"/>
                      <a:r>
                        <a:rPr lang="en-US" dirty="0">
                          <a:solidFill>
                            <a:schemeClr val="accent1">
                              <a:lumMod val="20000"/>
                              <a:lumOff val="80000"/>
                            </a:schemeClr>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sz="1400" b="0" u="none" strike="noStrike" cap="none" dirty="0">
                          <a:solidFill>
                            <a:schemeClr val="accent1">
                              <a:lumMod val="20000"/>
                              <a:lumOff val="80000"/>
                            </a:schemeClr>
                          </a:solidFill>
                          <a:effectLst/>
                          <a:sym typeface="Arial"/>
                        </a:rPr>
                        <a:t>Thêm sản phẩm vào giỏ hàng</a:t>
                      </a:r>
                      <a:endParaRPr lang="en-US" sz="1400" b="0" i="0" u="none" strike="noStrike" cap="none" dirty="0">
                        <a:solidFill>
                          <a:schemeClr val="accent1">
                            <a:lumMod val="20000"/>
                            <a:lumOff val="80000"/>
                          </a:schemeClr>
                        </a:solidFill>
                        <a:effectLst/>
                        <a:latin typeface="Arial"/>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8631222"/>
                  </a:ext>
                </a:extLst>
              </a:tr>
              <a:tr h="335537">
                <a:tc>
                  <a:txBody>
                    <a:bodyPr/>
                    <a:lstStyle/>
                    <a:p>
                      <a:pPr algn="ctr"/>
                      <a:r>
                        <a:rPr lang="en-US" dirty="0">
                          <a:solidFill>
                            <a:schemeClr val="accent1">
                              <a:lumMod val="20000"/>
                              <a:lumOff val="80000"/>
                            </a:schemeClr>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sz="1400" b="0" u="none" strike="noStrike" cap="none" dirty="0">
                          <a:solidFill>
                            <a:schemeClr val="accent1">
                              <a:lumMod val="20000"/>
                              <a:lumOff val="80000"/>
                            </a:schemeClr>
                          </a:solidFill>
                          <a:effectLst/>
                          <a:sym typeface="Arial"/>
                        </a:rPr>
                        <a:t>Tìm kiếm sản phẩm</a:t>
                      </a:r>
                      <a:endParaRPr lang="en-US" sz="1400" b="0" i="0" u="none" strike="noStrike" cap="none" dirty="0">
                        <a:solidFill>
                          <a:schemeClr val="accent1">
                            <a:lumMod val="20000"/>
                            <a:lumOff val="80000"/>
                          </a:schemeClr>
                        </a:solidFill>
                        <a:effectLst/>
                        <a:latin typeface="Arial"/>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92871497"/>
                  </a:ext>
                </a:extLst>
              </a:tr>
              <a:tr h="335537">
                <a:tc>
                  <a:txBody>
                    <a:bodyPr/>
                    <a:lstStyle/>
                    <a:p>
                      <a:pPr algn="ctr"/>
                      <a:r>
                        <a:rPr lang="en-US" dirty="0">
                          <a:solidFill>
                            <a:schemeClr val="accent1">
                              <a:lumMod val="20000"/>
                              <a:lumOff val="80000"/>
                            </a:schemeClr>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sz="1400" b="0" u="none" strike="noStrike" cap="none" dirty="0">
                          <a:solidFill>
                            <a:schemeClr val="accent1">
                              <a:lumMod val="20000"/>
                              <a:lumOff val="80000"/>
                            </a:schemeClr>
                          </a:solidFill>
                          <a:effectLst/>
                          <a:sym typeface="Arial"/>
                        </a:rPr>
                        <a:t>Đăng xuất tài khoản</a:t>
                      </a:r>
                      <a:endParaRPr lang="en-US" sz="1400" b="0" i="0" u="none" strike="noStrike" cap="none" dirty="0">
                        <a:solidFill>
                          <a:schemeClr val="accent1">
                            <a:lumMod val="20000"/>
                            <a:lumOff val="80000"/>
                          </a:schemeClr>
                        </a:solidFill>
                        <a:effectLst/>
                        <a:latin typeface="Arial"/>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63964"/>
                  </a:ext>
                </a:extLst>
              </a:tr>
              <a:tr h="335537">
                <a:tc>
                  <a:txBody>
                    <a:bodyPr/>
                    <a:lstStyle/>
                    <a:p>
                      <a:pPr algn="ctr"/>
                      <a:r>
                        <a:rPr lang="en-US" dirty="0">
                          <a:solidFill>
                            <a:schemeClr val="accent1">
                              <a:lumMod val="20000"/>
                              <a:lumOff val="80000"/>
                            </a:schemeClr>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r>
                        <a:rPr lang="vi-VN" sz="1400" b="0" u="none" strike="noStrike" cap="none" dirty="0">
                          <a:solidFill>
                            <a:schemeClr val="accent1">
                              <a:lumMod val="20000"/>
                              <a:lumOff val="80000"/>
                            </a:schemeClr>
                          </a:solidFill>
                          <a:effectLst/>
                          <a:sym typeface="Arial"/>
                        </a:rPr>
                        <a:t>Xoá bộ nhớ đệm (demo)</a:t>
                      </a:r>
                      <a:endParaRPr lang="en-US" sz="1400" b="0" i="0" u="none" strike="noStrike" cap="none" dirty="0">
                        <a:solidFill>
                          <a:schemeClr val="accent1">
                            <a:lumMod val="20000"/>
                            <a:lumOff val="80000"/>
                          </a:schemeClr>
                        </a:solidFill>
                        <a:effectLst/>
                        <a:latin typeface="Arial"/>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192709"/>
                  </a:ext>
                </a:extLst>
              </a:tr>
              <a:tr h="335537">
                <a:tc>
                  <a:txBody>
                    <a:bodyPr/>
                    <a:lstStyle/>
                    <a:p>
                      <a:pPr algn="ctr"/>
                      <a:r>
                        <a:rPr lang="en-US" dirty="0">
                          <a:solidFill>
                            <a:schemeClr val="accent1">
                              <a:lumMod val="20000"/>
                              <a:lumOff val="80000"/>
                            </a:schemeClr>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sz="1400" b="0" u="none" strike="noStrike" cap="none" dirty="0">
                          <a:solidFill>
                            <a:schemeClr val="accent1">
                              <a:lumMod val="20000"/>
                              <a:lumOff val="80000"/>
                            </a:schemeClr>
                          </a:solidFill>
                          <a:effectLst/>
                          <a:sym typeface="Arial"/>
                        </a:rPr>
                        <a:t>Xoá tài khoản (demo)</a:t>
                      </a:r>
                      <a:endParaRPr lang="en-US" sz="1400" b="0" i="0" u="none" strike="noStrike" cap="none" dirty="0">
                        <a:solidFill>
                          <a:schemeClr val="accent1">
                            <a:lumMod val="20000"/>
                            <a:lumOff val="80000"/>
                          </a:schemeClr>
                        </a:solidFill>
                        <a:effectLst/>
                        <a:latin typeface="Arial"/>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5976109"/>
                  </a:ext>
                </a:extLst>
              </a:tr>
              <a:tr h="335537">
                <a:tc>
                  <a:txBody>
                    <a:bodyPr/>
                    <a:lstStyle/>
                    <a:p>
                      <a:pPr algn="ctr"/>
                      <a:r>
                        <a:rPr lang="en-US" dirty="0">
                          <a:solidFill>
                            <a:schemeClr val="accent1">
                              <a:lumMod val="20000"/>
                              <a:lumOff val="80000"/>
                            </a:schemeClr>
                          </a:solidFill>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sz="1400" b="0" u="none" strike="noStrike" cap="none" dirty="0">
                          <a:solidFill>
                            <a:schemeClr val="accent1">
                              <a:lumMod val="20000"/>
                              <a:lumOff val="80000"/>
                            </a:schemeClr>
                          </a:solidFill>
                          <a:effectLst/>
                          <a:sym typeface="Arial"/>
                        </a:rPr>
                        <a:t>Xem giỏ hàng và thanh toán</a:t>
                      </a:r>
                      <a:endParaRPr lang="en-US" sz="1400" b="0" i="0" u="none" strike="noStrike" cap="none" dirty="0">
                        <a:solidFill>
                          <a:schemeClr val="accent1">
                            <a:lumMod val="20000"/>
                            <a:lumOff val="80000"/>
                          </a:schemeClr>
                        </a:solidFill>
                        <a:effectLst/>
                        <a:latin typeface="Arial"/>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13754431"/>
                  </a:ext>
                </a:extLst>
              </a:tr>
            </a:tbl>
          </a:graphicData>
        </a:graphic>
      </p:graphicFrame>
      <p:sp>
        <p:nvSpPr>
          <p:cNvPr id="4" name="Google Shape;359;p14">
            <a:extLst>
              <a:ext uri="{FF2B5EF4-FFF2-40B4-BE49-F238E27FC236}">
                <a16:creationId xmlns:a16="http://schemas.microsoft.com/office/drawing/2014/main" id="{4576AF6D-EDC2-F166-F0B0-13B3CA4B4A40}"/>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19</a:t>
            </a:r>
          </a:p>
        </p:txBody>
      </p:sp>
    </p:spTree>
    <p:extLst>
      <p:ext uri="{BB962C8B-B14F-4D97-AF65-F5344CB8AC3E}">
        <p14:creationId xmlns:p14="http://schemas.microsoft.com/office/powerpoint/2010/main" val="2653761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13"/>
          <p:cNvSpPr txBox="1">
            <a:spLocks noGrp="1"/>
          </p:cNvSpPr>
          <p:nvPr>
            <p:ph type="ctrTitle" idx="4294967295"/>
          </p:nvPr>
        </p:nvSpPr>
        <p:spPr>
          <a:xfrm>
            <a:off x="2612419" y="1143115"/>
            <a:ext cx="4237866" cy="50732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2400" dirty="0">
                <a:latin typeface="+mj-lt"/>
              </a:rPr>
              <a:t>GVHD: </a:t>
            </a:r>
            <a:r>
              <a:rPr lang="en-US" sz="2400" dirty="0">
                <a:latin typeface="+mj-lt"/>
              </a:rPr>
              <a:t>VÕ NGỌC TÂN</a:t>
            </a:r>
            <a:endParaRPr sz="2400" dirty="0">
              <a:latin typeface="+mj-lt"/>
            </a:endParaRPr>
          </a:p>
        </p:txBody>
      </p:sp>
      <p:sp>
        <p:nvSpPr>
          <p:cNvPr id="352" name="Google Shape;352;p13"/>
          <p:cNvSpPr txBox="1">
            <a:spLocks noGrp="1"/>
          </p:cNvSpPr>
          <p:nvPr>
            <p:ph type="body" idx="4294967295"/>
          </p:nvPr>
        </p:nvSpPr>
        <p:spPr>
          <a:xfrm>
            <a:off x="1314736" y="1764114"/>
            <a:ext cx="7574248" cy="1615272"/>
          </a:xfrm>
          <a:prstGeom prst="rect">
            <a:avLst/>
          </a:prstGeom>
        </p:spPr>
        <p:txBody>
          <a:bodyPr spcFirstLastPara="1" wrap="square" lIns="91425" tIns="91425" rIns="91425" bIns="91425" anchor="t" anchorCtr="0">
            <a:noAutofit/>
          </a:bodyPr>
          <a:lstStyle/>
          <a:p>
            <a:pPr indent="0">
              <a:lnSpc>
                <a:spcPct val="150000"/>
              </a:lnSpc>
              <a:buNone/>
            </a:pPr>
            <a:r>
              <a:rPr lang="en-US" sz="1800" dirty="0" err="1">
                <a:solidFill>
                  <a:schemeClr val="accent1">
                    <a:lumMod val="40000"/>
                    <a:lumOff val="60000"/>
                  </a:schemeClr>
                </a:solidFill>
                <a:effectLst/>
                <a:latin typeface="Times New Roman" panose="02020603050405020304" pitchFamily="18" charset="0"/>
                <a:ea typeface="Calibri" panose="020F0502020204030204" pitchFamily="34" charset="0"/>
              </a:rPr>
              <a:t>Sinh</a:t>
            </a:r>
            <a:r>
              <a:rPr lang="en-US" sz="1800" dirty="0">
                <a:solidFill>
                  <a:schemeClr val="accent1">
                    <a:lumMod val="40000"/>
                    <a:lumOff val="60000"/>
                  </a:schemeClr>
                </a:solidFill>
                <a:effectLst/>
                <a:latin typeface="Times New Roman" panose="02020603050405020304" pitchFamily="18" charset="0"/>
                <a:ea typeface="Calibri" panose="020F0502020204030204" pitchFamily="34" charset="0"/>
              </a:rPr>
              <a:t> </a:t>
            </a:r>
            <a:r>
              <a:rPr lang="en-US" sz="1800" dirty="0" err="1">
                <a:solidFill>
                  <a:schemeClr val="accent1">
                    <a:lumMod val="40000"/>
                    <a:lumOff val="60000"/>
                  </a:schemeClr>
                </a:solidFill>
                <a:effectLst/>
                <a:latin typeface="Times New Roman" panose="02020603050405020304" pitchFamily="18" charset="0"/>
                <a:ea typeface="Calibri" panose="020F0502020204030204" pitchFamily="34" charset="0"/>
              </a:rPr>
              <a:t>viên</a:t>
            </a:r>
            <a:r>
              <a:rPr lang="en-US" sz="1800" dirty="0">
                <a:solidFill>
                  <a:schemeClr val="accent1">
                    <a:lumMod val="40000"/>
                    <a:lumOff val="60000"/>
                  </a:schemeClr>
                </a:solidFill>
                <a:effectLst/>
                <a:latin typeface="Times New Roman" panose="02020603050405020304" pitchFamily="18" charset="0"/>
                <a:ea typeface="Calibri" panose="020F0502020204030204" pitchFamily="34" charset="0"/>
              </a:rPr>
              <a:t> </a:t>
            </a:r>
            <a:r>
              <a:rPr lang="en-US" sz="1800" dirty="0" err="1">
                <a:solidFill>
                  <a:schemeClr val="accent1">
                    <a:lumMod val="40000"/>
                    <a:lumOff val="60000"/>
                  </a:schemeClr>
                </a:solidFill>
                <a:effectLst/>
                <a:latin typeface="Times New Roman" panose="02020603050405020304" pitchFamily="18" charset="0"/>
                <a:ea typeface="Calibri" panose="020F0502020204030204" pitchFamily="34" charset="0"/>
              </a:rPr>
              <a:t>thực</a:t>
            </a:r>
            <a:r>
              <a:rPr lang="en-US" sz="1800" dirty="0">
                <a:solidFill>
                  <a:schemeClr val="accent1">
                    <a:lumMod val="40000"/>
                    <a:lumOff val="60000"/>
                  </a:schemeClr>
                </a:solidFill>
                <a:effectLst/>
                <a:latin typeface="Times New Roman" panose="02020603050405020304" pitchFamily="18" charset="0"/>
                <a:ea typeface="Calibri" panose="020F0502020204030204" pitchFamily="34" charset="0"/>
              </a:rPr>
              <a:t> </a:t>
            </a:r>
            <a:r>
              <a:rPr lang="en-US" sz="1800" dirty="0" err="1">
                <a:solidFill>
                  <a:schemeClr val="accent1">
                    <a:lumMod val="40000"/>
                    <a:lumOff val="60000"/>
                  </a:schemeClr>
                </a:solidFill>
                <a:effectLst/>
                <a:latin typeface="Times New Roman" panose="02020603050405020304" pitchFamily="18" charset="0"/>
                <a:ea typeface="Calibri" panose="020F0502020204030204" pitchFamily="34" charset="0"/>
              </a:rPr>
              <a:t>hiện</a:t>
            </a:r>
            <a:r>
              <a:rPr lang="en-US" sz="1800" dirty="0">
                <a:solidFill>
                  <a:schemeClr val="accent1">
                    <a:lumMod val="40000"/>
                    <a:lumOff val="60000"/>
                  </a:schemeClr>
                </a:solidFill>
                <a:effectLst/>
                <a:latin typeface="Times New Roman" panose="02020603050405020304" pitchFamily="18" charset="0"/>
                <a:ea typeface="Calibri" panose="020F0502020204030204" pitchFamily="34" charset="0"/>
              </a:rPr>
              <a:t>:   </a:t>
            </a:r>
            <a:endParaRPr lang="en-VN" sz="1800" dirty="0">
              <a:solidFill>
                <a:schemeClr val="accent1">
                  <a:lumMod val="40000"/>
                  <a:lumOff val="60000"/>
                </a:schemeClr>
              </a:solidFill>
              <a:effectLst/>
              <a:latin typeface="Times New Roman" panose="02020603050405020304" pitchFamily="18" charset="0"/>
              <a:ea typeface="Calibri" panose="020F0502020204030204" pitchFamily="34" charset="0"/>
            </a:endParaRPr>
          </a:p>
          <a:p>
            <a:pPr indent="0">
              <a:lnSpc>
                <a:spcPct val="150000"/>
              </a:lnSpc>
              <a:buNone/>
            </a:pPr>
            <a:r>
              <a:rPr lang="en-US" sz="1800" dirty="0">
                <a:solidFill>
                  <a:schemeClr val="accent1">
                    <a:lumMod val="40000"/>
                    <a:lumOff val="60000"/>
                  </a:schemeClr>
                </a:solidFill>
                <a:latin typeface="Times New Roman" panose="02020603050405020304" pitchFamily="18" charset="0"/>
                <a:ea typeface="Calibri" panose="020F0502020204030204" pitchFamily="34" charset="0"/>
              </a:rPr>
              <a:t>1</a:t>
            </a:r>
            <a:r>
              <a:rPr lang="en-US" sz="1800" dirty="0">
                <a:solidFill>
                  <a:schemeClr val="accent1">
                    <a:lumMod val="40000"/>
                    <a:lumOff val="60000"/>
                  </a:schemeClr>
                </a:solidFill>
                <a:effectLst/>
                <a:latin typeface="Times New Roman" panose="02020603050405020304" pitchFamily="18" charset="0"/>
                <a:ea typeface="Calibri" panose="020F0502020204030204" pitchFamily="34" charset="0"/>
              </a:rPr>
              <a:t>. 	Lê Phan </a:t>
            </a:r>
            <a:r>
              <a:rPr lang="en-US" sz="1800" dirty="0" err="1">
                <a:solidFill>
                  <a:schemeClr val="accent1">
                    <a:lumMod val="40000"/>
                    <a:lumOff val="60000"/>
                  </a:schemeClr>
                </a:solidFill>
                <a:effectLst/>
                <a:latin typeface="Times New Roman" panose="02020603050405020304" pitchFamily="18" charset="0"/>
                <a:ea typeface="Calibri" panose="020F0502020204030204" pitchFamily="34" charset="0"/>
              </a:rPr>
              <a:t>Nhật</a:t>
            </a:r>
            <a:r>
              <a:rPr lang="en-US" sz="1800" dirty="0">
                <a:solidFill>
                  <a:schemeClr val="accent1">
                    <a:lumMod val="40000"/>
                    <a:lumOff val="60000"/>
                  </a:schemeClr>
                </a:solidFill>
                <a:effectLst/>
                <a:latin typeface="Times New Roman" panose="02020603050405020304" pitchFamily="18" charset="0"/>
                <a:ea typeface="Calibri" panose="020F0502020204030204" pitchFamily="34" charset="0"/>
              </a:rPr>
              <a:t> </a:t>
            </a:r>
            <a:r>
              <a:rPr lang="en-US" sz="1800" dirty="0" err="1">
                <a:solidFill>
                  <a:schemeClr val="accent1">
                    <a:lumMod val="40000"/>
                    <a:lumOff val="60000"/>
                  </a:schemeClr>
                </a:solidFill>
                <a:effectLst/>
                <a:latin typeface="Times New Roman" panose="02020603050405020304" pitchFamily="18" charset="0"/>
                <a:ea typeface="Calibri" panose="020F0502020204030204" pitchFamily="34" charset="0"/>
              </a:rPr>
              <a:t>Thiên</a:t>
            </a:r>
            <a:r>
              <a:rPr lang="en-US" sz="1800" dirty="0">
                <a:solidFill>
                  <a:schemeClr val="accent1">
                    <a:lumMod val="40000"/>
                    <a:lumOff val="60000"/>
                  </a:schemeClr>
                </a:solidFill>
                <a:effectLst/>
                <a:latin typeface="Times New Roman" panose="02020603050405020304" pitchFamily="18" charset="0"/>
                <a:ea typeface="Calibri" panose="020F0502020204030204" pitchFamily="34" charset="0"/>
              </a:rPr>
              <a:t>	MSSV: 21522879</a:t>
            </a:r>
          </a:p>
          <a:p>
            <a:pPr indent="0">
              <a:lnSpc>
                <a:spcPct val="150000"/>
              </a:lnSpc>
              <a:buNone/>
            </a:pPr>
            <a:r>
              <a:rPr lang="en-US" sz="1800" dirty="0">
                <a:solidFill>
                  <a:schemeClr val="accent1">
                    <a:lumMod val="40000"/>
                    <a:lumOff val="60000"/>
                  </a:schemeClr>
                </a:solidFill>
                <a:latin typeface="Times New Roman" panose="02020603050405020304" pitchFamily="18" charset="0"/>
                <a:ea typeface="Calibri" panose="020F0502020204030204" pitchFamily="34" charset="0"/>
              </a:rPr>
              <a:t>2.	Lê </a:t>
            </a:r>
            <a:r>
              <a:rPr lang="en-US" sz="1800" dirty="0" err="1">
                <a:solidFill>
                  <a:schemeClr val="accent1">
                    <a:lumMod val="40000"/>
                    <a:lumOff val="60000"/>
                  </a:schemeClr>
                </a:solidFill>
                <a:latin typeface="Times New Roman" panose="02020603050405020304" pitchFamily="18" charset="0"/>
                <a:ea typeface="Calibri" panose="020F0502020204030204" pitchFamily="34" charset="0"/>
              </a:rPr>
              <a:t>Nguyễn</a:t>
            </a:r>
            <a:r>
              <a:rPr lang="en-US" sz="1800" dirty="0">
                <a:solidFill>
                  <a:schemeClr val="accent1">
                    <a:lumMod val="40000"/>
                    <a:lumOff val="60000"/>
                  </a:schemeClr>
                </a:solidFill>
                <a:latin typeface="Times New Roman" panose="02020603050405020304" pitchFamily="18" charset="0"/>
                <a:ea typeface="Calibri" panose="020F0502020204030204" pitchFamily="34" charset="0"/>
              </a:rPr>
              <a:t> Duy </a:t>
            </a:r>
            <a:r>
              <a:rPr lang="en-US" sz="1800" dirty="0" err="1">
                <a:solidFill>
                  <a:schemeClr val="accent1">
                    <a:lumMod val="40000"/>
                    <a:lumOff val="60000"/>
                  </a:schemeClr>
                </a:solidFill>
                <a:latin typeface="Times New Roman" panose="02020603050405020304" pitchFamily="18" charset="0"/>
                <a:ea typeface="Calibri" panose="020F0502020204030204" pitchFamily="34" charset="0"/>
              </a:rPr>
              <a:t>Khương</a:t>
            </a:r>
            <a:r>
              <a:rPr lang="en-US" sz="1800" dirty="0">
                <a:solidFill>
                  <a:schemeClr val="accent1">
                    <a:lumMod val="40000"/>
                    <a:lumOff val="60000"/>
                  </a:schemeClr>
                </a:solidFill>
                <a:latin typeface="Times New Roman" panose="02020603050405020304" pitchFamily="18" charset="0"/>
                <a:ea typeface="Calibri" panose="020F0502020204030204" pitchFamily="34" charset="0"/>
              </a:rPr>
              <a:t>	MSSV: 21522867</a:t>
            </a:r>
            <a:endParaRPr lang="en-VN" sz="1800" dirty="0">
              <a:solidFill>
                <a:schemeClr val="accent1">
                  <a:lumMod val="40000"/>
                  <a:lumOff val="60000"/>
                </a:schemeClr>
              </a:solidFill>
              <a:effectLst/>
              <a:latin typeface="Times New Roman" panose="02020603050405020304" pitchFamily="18" charset="0"/>
              <a:ea typeface="Calibri" panose="020F0502020204030204" pitchFamily="34" charset="0"/>
            </a:endParaRPr>
          </a:p>
        </p:txBody>
      </p:sp>
      <p:sp>
        <p:nvSpPr>
          <p:cNvPr id="354" name="Google Shape;354;p13"/>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sp>
        <p:nvSpPr>
          <p:cNvPr id="2" name="Google Shape;359;p14">
            <a:extLst>
              <a:ext uri="{FF2B5EF4-FFF2-40B4-BE49-F238E27FC236}">
                <a16:creationId xmlns:a16="http://schemas.microsoft.com/office/drawing/2014/main" id="{D0DB89B0-26A6-CB0F-0DC9-8E0885DC2D44}"/>
              </a:ext>
            </a:extLst>
          </p:cNvPr>
          <p:cNvSpPr txBox="1">
            <a:spLocks/>
          </p:cNvSpPr>
          <p:nvPr/>
        </p:nvSpPr>
        <p:spPr>
          <a:xfrm>
            <a:off x="8790431" y="4681982"/>
            <a:ext cx="35356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20</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CÁC VẤN ĐỀ ĐƯỢC GIẢI QUYẾT</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4"/>
            <a:ext cx="7115280" cy="2117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rgbClr val="FFC000"/>
                </a:solidFill>
                <a:latin typeface="Times New Roman" panose="02020603050405020304" pitchFamily="18" charset="0"/>
                <a:cs typeface="Times New Roman" panose="02020603050405020304" pitchFamily="18" charset="0"/>
              </a:rPr>
              <a:t>1. XEM ỨNG DỤNG MÀ KHÔNG CẦN ĐĂNG NHẬP.</a:t>
            </a:r>
          </a:p>
          <a:p>
            <a:pPr marL="0" indent="0">
              <a:lnSpc>
                <a:spcPct val="150000"/>
              </a:lnSpc>
              <a:spcBef>
                <a:spcPts val="0"/>
              </a:spcBef>
              <a:buNone/>
            </a:pPr>
            <a:r>
              <a:rPr lang="vi-VN" sz="1400" dirty="0">
                <a:latin typeface="Times New Roman" panose="02020603050405020304" pitchFamily="18" charset="0"/>
                <a:cs typeface="Times New Roman" panose="02020603050405020304" pitchFamily="18" charset="0"/>
              </a:rPr>
              <a:t>Khi bắt đầu mở ứng dụng, màn hình home sẽ xuất hiện, tại đây, người dùng có thể sử dụng để lựa chọn, đọc thông tin sản phẩm thoải mái mà không cần đăng nhập tài khoản. Tại đây, người dùng có thể lướt để xem các ô sản phẩm hoặc chọn vào biểu tượng   </a:t>
            </a:r>
            <a:r>
              <a:rPr lang="en-US" sz="1400" dirty="0">
                <a:latin typeface="Times New Roman" panose="02020603050405020304" pitchFamily="18" charset="0"/>
                <a:cs typeface="Times New Roman" panose="02020603050405020304" pitchFamily="18" charset="0"/>
              </a:rPr>
              <a:t>		</a:t>
            </a:r>
            <a:r>
              <a:rPr lang="vi-VN" sz="1400" dirty="0">
                <a:latin typeface="Times New Roman" panose="02020603050405020304" pitchFamily="18" charset="0"/>
                <a:cs typeface="Times New Roman" panose="02020603050405020304" pitchFamily="18" charset="0"/>
              </a:rPr>
              <a:t>để xem danh sách đầy đủ của sản phẩm</a:t>
            </a:r>
          </a:p>
        </p:txBody>
      </p:sp>
      <p:pic>
        <p:nvPicPr>
          <p:cNvPr id="8" name="Picture 7" descr="A black square with four squares&#10;&#10;Description automatically generated">
            <a:extLst>
              <a:ext uri="{FF2B5EF4-FFF2-40B4-BE49-F238E27FC236}">
                <a16:creationId xmlns:a16="http://schemas.microsoft.com/office/drawing/2014/main" id="{DBF938A2-5140-05E0-17FC-6FDFFEC3AA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9134" y="1512767"/>
            <a:ext cx="444500" cy="419100"/>
          </a:xfrm>
          <a:prstGeom prst="rect">
            <a:avLst/>
          </a:prstGeom>
        </p:spPr>
      </p:pic>
      <p:pic>
        <p:nvPicPr>
          <p:cNvPr id="9" name="Picture 8" descr="A screenshot of a phone&#10;&#10;Description automatically generated">
            <a:extLst>
              <a:ext uri="{FF2B5EF4-FFF2-40B4-BE49-F238E27FC236}">
                <a16:creationId xmlns:a16="http://schemas.microsoft.com/office/drawing/2014/main" id="{282F4B07-C241-928C-C49F-C2BEB1EC420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95028" y="2270684"/>
            <a:ext cx="1473064" cy="2803471"/>
          </a:xfrm>
          <a:prstGeom prst="rect">
            <a:avLst/>
          </a:prstGeom>
        </p:spPr>
      </p:pic>
      <p:pic>
        <p:nvPicPr>
          <p:cNvPr id="11" name="Picture 10" descr="A screenshot of a cell phone&#10;&#10;Description automatically generated">
            <a:extLst>
              <a:ext uri="{FF2B5EF4-FFF2-40B4-BE49-F238E27FC236}">
                <a16:creationId xmlns:a16="http://schemas.microsoft.com/office/drawing/2014/main" id="{0A630296-579C-1877-9158-C5C97029E1A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62653" y="2270684"/>
            <a:ext cx="1398731" cy="2803472"/>
          </a:xfrm>
          <a:prstGeom prst="rect">
            <a:avLst/>
          </a:prstGeom>
        </p:spPr>
      </p:pic>
      <p:sp>
        <p:nvSpPr>
          <p:cNvPr id="12" name="Google Shape;359;p14">
            <a:extLst>
              <a:ext uri="{FF2B5EF4-FFF2-40B4-BE49-F238E27FC236}">
                <a16:creationId xmlns:a16="http://schemas.microsoft.com/office/drawing/2014/main" id="{635C0EC7-ED64-E7C2-CABA-87F959C16F56}"/>
              </a:ext>
            </a:extLst>
          </p:cNvPr>
          <p:cNvSpPr txBox="1">
            <a:spLocks/>
          </p:cNvSpPr>
          <p:nvPr/>
        </p:nvSpPr>
        <p:spPr>
          <a:xfrm>
            <a:off x="2020275" y="3112300"/>
            <a:ext cx="2377063" cy="67007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11. Giao </a:t>
            </a:r>
            <a:r>
              <a:rPr lang="en-US" dirty="0" err="1">
                <a:solidFill>
                  <a:schemeClr val="tx1"/>
                </a:solidFill>
                <a:latin typeface="Times New Roman" panose="02020603050405020304" pitchFamily="18" charset="0"/>
                <a:cs typeface="Times New Roman" panose="02020603050405020304" pitchFamily="18" charset="0"/>
              </a:rPr>
              <a:t>diện</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trang</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chính</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và</a:t>
            </a:r>
            <a:r>
              <a:rPr lang="en-US" dirty="0">
                <a:solidFill>
                  <a:schemeClr val="tx1"/>
                </a:solidFill>
                <a:latin typeface="Times New Roman" panose="02020603050405020304" pitchFamily="18" charset="0"/>
                <a:cs typeface="Times New Roman" panose="02020603050405020304" pitchFamily="18" charset="0"/>
              </a:rPr>
              <a:t> product.</a:t>
            </a:r>
          </a:p>
        </p:txBody>
      </p:sp>
      <p:sp>
        <p:nvSpPr>
          <p:cNvPr id="2" name="Google Shape;359;p14">
            <a:extLst>
              <a:ext uri="{FF2B5EF4-FFF2-40B4-BE49-F238E27FC236}">
                <a16:creationId xmlns:a16="http://schemas.microsoft.com/office/drawing/2014/main" id="{D86EA2D3-99D2-3F15-07C1-6E09676EA6B0}"/>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20</a:t>
            </a:r>
          </a:p>
        </p:txBody>
      </p:sp>
    </p:spTree>
    <p:extLst>
      <p:ext uri="{BB962C8B-B14F-4D97-AF65-F5344CB8AC3E}">
        <p14:creationId xmlns:p14="http://schemas.microsoft.com/office/powerpoint/2010/main" val="3021125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pic>
        <p:nvPicPr>
          <p:cNvPr id="5" name="Picture 4" descr="A cartoon of a child holding a magnifying glass&#10;&#10;Description automatically generated">
            <a:extLst>
              <a:ext uri="{FF2B5EF4-FFF2-40B4-BE49-F238E27FC236}">
                <a16:creationId xmlns:a16="http://schemas.microsoft.com/office/drawing/2014/main" id="{88E51C49-B069-A940-A658-1B87F956A4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47346" y="2270609"/>
            <a:ext cx="1373889" cy="2791247"/>
          </a:xfrm>
          <a:prstGeom prst="rect">
            <a:avLst/>
          </a:prstGeom>
        </p:spPr>
      </p:pic>
      <p:pic>
        <p:nvPicPr>
          <p:cNvPr id="2" name="Picture 1" descr="A screenshot of a phone&#10;&#10;Description automatically generated">
            <a:extLst>
              <a:ext uri="{FF2B5EF4-FFF2-40B4-BE49-F238E27FC236}">
                <a16:creationId xmlns:a16="http://schemas.microsoft.com/office/drawing/2014/main" id="{53620AFE-F78E-61C1-463D-B2D1015591C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17654" y="2270684"/>
            <a:ext cx="1386613" cy="2791171"/>
          </a:xfrm>
          <a:prstGeom prst="rect">
            <a:avLst/>
          </a:prstGeom>
        </p:spPr>
      </p:pic>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21</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CÁC VẤN ĐỀ ĐƯỢC GIẢI QUYẾT</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4"/>
            <a:ext cx="7115280" cy="2117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rgbClr val="FFC000"/>
                </a:solidFill>
                <a:latin typeface="Times New Roman" panose="02020603050405020304" pitchFamily="18" charset="0"/>
                <a:cs typeface="Times New Roman" panose="02020603050405020304" pitchFamily="18" charset="0"/>
              </a:rPr>
              <a:t>2. TÌM KIẾM SẢN PHẨM.</a:t>
            </a:r>
          </a:p>
          <a:p>
            <a:pPr marL="0" indent="0">
              <a:lnSpc>
                <a:spcPct val="150000"/>
              </a:lnSpc>
              <a:spcBef>
                <a:spcPts val="0"/>
              </a:spcBef>
              <a:buNone/>
            </a:pPr>
            <a:r>
              <a:rPr lang="vi-VN" sz="1400" dirty="0">
                <a:latin typeface="Times New Roman" panose="02020603050405020304" pitchFamily="18" charset="0"/>
                <a:cs typeface="Times New Roman" panose="02020603050405020304" pitchFamily="18" charset="0"/>
              </a:rPr>
              <a:t>Khi người dùng nhấn vào thanh tìm kiếm hoặc biểu tượng kính lúp, ứng dụng chuyển đến trang tìm kiếm. Tại đây, người dùng nhập thông tin để tìm kiếm sản phẩm. Nếu sản phẩm được tìm thấy, hiển thị danh sách để khách hàng chọn xem thông tin chi tiết; ngược lại, hiển thị trang mặc định không tìm thấy sản phẩm.</a:t>
            </a:r>
          </a:p>
        </p:txBody>
      </p:sp>
      <p:pic>
        <p:nvPicPr>
          <p:cNvPr id="8" name="Picture 7" descr="A black square with four squares&#10;&#10;Description automatically generated">
            <a:extLst>
              <a:ext uri="{FF2B5EF4-FFF2-40B4-BE49-F238E27FC236}">
                <a16:creationId xmlns:a16="http://schemas.microsoft.com/office/drawing/2014/main" id="{DBF938A2-5140-05E0-17FC-6FDFFEC3AA6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9134" y="1512767"/>
            <a:ext cx="444500" cy="419100"/>
          </a:xfrm>
          <a:prstGeom prst="rect">
            <a:avLst/>
          </a:prstGeom>
        </p:spPr>
      </p:pic>
      <p:sp>
        <p:nvSpPr>
          <p:cNvPr id="12" name="Google Shape;359;p14">
            <a:extLst>
              <a:ext uri="{FF2B5EF4-FFF2-40B4-BE49-F238E27FC236}">
                <a16:creationId xmlns:a16="http://schemas.microsoft.com/office/drawing/2014/main" id="{635C0EC7-ED64-E7C2-CABA-87F959C16F56}"/>
              </a:ext>
            </a:extLst>
          </p:cNvPr>
          <p:cNvSpPr txBox="1">
            <a:spLocks/>
          </p:cNvSpPr>
          <p:nvPr/>
        </p:nvSpPr>
        <p:spPr>
          <a:xfrm>
            <a:off x="2020275" y="3112300"/>
            <a:ext cx="2094525" cy="67007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12. Giao </a:t>
            </a:r>
            <a:r>
              <a:rPr lang="en-US" dirty="0" err="1">
                <a:solidFill>
                  <a:schemeClr val="tx1"/>
                </a:solidFill>
                <a:latin typeface="Times New Roman" panose="02020603050405020304" pitchFamily="18" charset="0"/>
                <a:cs typeface="Times New Roman" panose="02020603050405020304" pitchFamily="18" charset="0"/>
              </a:rPr>
              <a:t>diện</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trang</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tình</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kiếm</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6" name="Google Shape;359;p14">
            <a:extLst>
              <a:ext uri="{FF2B5EF4-FFF2-40B4-BE49-F238E27FC236}">
                <a16:creationId xmlns:a16="http://schemas.microsoft.com/office/drawing/2014/main" id="{9D5A5989-2A0D-3B45-B565-95816C6139F2}"/>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21</a:t>
            </a:r>
          </a:p>
        </p:txBody>
      </p:sp>
    </p:spTree>
    <p:extLst>
      <p:ext uri="{BB962C8B-B14F-4D97-AF65-F5344CB8AC3E}">
        <p14:creationId xmlns:p14="http://schemas.microsoft.com/office/powerpoint/2010/main" val="6165251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22</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CÁC VẤN ĐỀ ĐƯỢC GIẢI QUYẾT</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4"/>
            <a:ext cx="7115280" cy="2117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rgbClr val="FFC000"/>
                </a:solidFill>
                <a:latin typeface="Times New Roman" panose="02020603050405020304" pitchFamily="18" charset="0"/>
                <a:cs typeface="Times New Roman" panose="02020603050405020304" pitchFamily="18" charset="0"/>
              </a:rPr>
              <a:t>3. ĐĂNG NHẬP.</a:t>
            </a:r>
          </a:p>
          <a:p>
            <a:pPr marL="0" indent="0">
              <a:lnSpc>
                <a:spcPct val="150000"/>
              </a:lnSpc>
              <a:spcBef>
                <a:spcPts val="0"/>
              </a:spcBef>
              <a:buNone/>
            </a:pPr>
            <a:r>
              <a:rPr lang="vi-VN" sz="1400" dirty="0">
                <a:latin typeface="Times New Roman" panose="02020603050405020304" pitchFamily="18" charset="0"/>
                <a:cs typeface="Times New Roman" panose="02020603050405020304" pitchFamily="18" charset="0"/>
              </a:rPr>
              <a:t>Khi người dùng ấn vào biểu tượng    </a:t>
            </a:r>
            <a:r>
              <a:rPr lang="en-US" sz="1400" dirty="0">
                <a:latin typeface="Times New Roman" panose="02020603050405020304" pitchFamily="18" charset="0"/>
                <a:cs typeface="Times New Roman" panose="02020603050405020304" pitchFamily="18" charset="0"/>
              </a:rPr>
              <a:t>		</a:t>
            </a:r>
            <a:r>
              <a:rPr lang="vi-VN" sz="1400" dirty="0">
                <a:latin typeface="Times New Roman" panose="02020603050405020304" pitchFamily="18" charset="0"/>
                <a:cs typeface="Times New Roman" panose="02020603050405020304" pitchFamily="18" charset="0"/>
              </a:rPr>
              <a:t>thì trang profile sẽ xuất hiện, tại đây người dùng có thể nhấn vào nút LOGIN để thực hiện việc đăng nhập. </a:t>
            </a:r>
            <a:endParaRPr lang="en-US" sz="1400" dirty="0">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vi-VN" sz="1400" dirty="0">
                <a:solidFill>
                  <a:schemeClr val="accent2">
                    <a:lumMod val="20000"/>
                    <a:lumOff val="80000"/>
                  </a:schemeClr>
                </a:solidFill>
                <a:latin typeface="Times New Roman" panose="02020603050405020304" pitchFamily="18" charset="0"/>
                <a:cs typeface="Times New Roman" panose="02020603050405020304" pitchFamily="18" charset="0"/>
              </a:rPr>
              <a:t>Khi người dùng chọn Login, trang login sẽ hiện ra, tại đây phần input của email và input của password sẽ thực hiện kiểm tra thông tin input có hợp lệ hay không và hiện cảnh báo cho người dùng. </a:t>
            </a:r>
            <a:endParaRPr lang="en-US" sz="1400" dirty="0">
              <a:solidFill>
                <a:schemeClr val="accent2">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vi-VN" sz="1400" dirty="0">
              <a:latin typeface="Times New Roman" panose="02020603050405020304" pitchFamily="18" charset="0"/>
              <a:cs typeface="Times New Roman" panose="02020603050405020304" pitchFamily="18" charset="0"/>
            </a:endParaRPr>
          </a:p>
        </p:txBody>
      </p:sp>
      <p:pic>
        <p:nvPicPr>
          <p:cNvPr id="6" name="Picture 5" descr="A person icon on a white background&#10;&#10;Description automatically generated">
            <a:extLst>
              <a:ext uri="{FF2B5EF4-FFF2-40B4-BE49-F238E27FC236}">
                <a16:creationId xmlns:a16="http://schemas.microsoft.com/office/drawing/2014/main" id="{85BCEE8E-5D99-527E-5852-9B104C6942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5785" y="836803"/>
            <a:ext cx="419100" cy="381000"/>
          </a:xfrm>
          <a:prstGeom prst="rect">
            <a:avLst/>
          </a:prstGeom>
        </p:spPr>
      </p:pic>
      <p:sp>
        <p:nvSpPr>
          <p:cNvPr id="11" name="Google Shape;359;p14">
            <a:extLst>
              <a:ext uri="{FF2B5EF4-FFF2-40B4-BE49-F238E27FC236}">
                <a16:creationId xmlns:a16="http://schemas.microsoft.com/office/drawing/2014/main" id="{ED4A493E-CAC1-E66A-4938-B9956D708311}"/>
              </a:ext>
            </a:extLst>
          </p:cNvPr>
          <p:cNvSpPr txBox="1">
            <a:spLocks/>
          </p:cNvSpPr>
          <p:nvPr/>
        </p:nvSpPr>
        <p:spPr>
          <a:xfrm>
            <a:off x="3904744" y="2382818"/>
            <a:ext cx="3728861" cy="37786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13. </a:t>
            </a:r>
            <a:r>
              <a:rPr lang="vi-VN" dirty="0">
                <a:solidFill>
                  <a:schemeClr val="tx1"/>
                </a:solidFill>
                <a:latin typeface="Times New Roman" panose="02020603050405020304" pitchFamily="18" charset="0"/>
                <a:cs typeface="Times New Roman" panose="02020603050405020304" pitchFamily="18" charset="0"/>
              </a:rPr>
              <a:t>Giao diện </a:t>
            </a:r>
            <a:r>
              <a:rPr lang="en-US" dirty="0">
                <a:solidFill>
                  <a:schemeClr val="tx1"/>
                </a:solidFill>
                <a:latin typeface="Times New Roman" panose="02020603050405020304" pitchFamily="18" charset="0"/>
                <a:cs typeface="Times New Roman" panose="02020603050405020304" pitchFamily="18" charset="0"/>
              </a:rPr>
              <a:t>login </a:t>
            </a:r>
            <a:r>
              <a:rPr lang="en-US" dirty="0" err="1">
                <a:solidFill>
                  <a:schemeClr val="tx1"/>
                </a:solidFill>
                <a:latin typeface="Times New Roman" panose="02020603050405020304" pitchFamily="18" charset="0"/>
                <a:cs typeface="Times New Roman" panose="02020603050405020304" pitchFamily="18" charset="0"/>
              </a:rPr>
              <a:t>và</a:t>
            </a:r>
            <a:r>
              <a:rPr lang="en-US" dirty="0">
                <a:solidFill>
                  <a:schemeClr val="tx1"/>
                </a:solidFill>
                <a:latin typeface="Times New Roman" panose="02020603050405020304" pitchFamily="18" charset="0"/>
                <a:cs typeface="Times New Roman" panose="02020603050405020304" pitchFamily="18" charset="0"/>
              </a:rPr>
              <a:t> source code </a:t>
            </a:r>
            <a:r>
              <a:rPr lang="en-US" dirty="0" err="1">
                <a:solidFill>
                  <a:schemeClr val="tx1"/>
                </a:solidFill>
                <a:latin typeface="Times New Roman" panose="02020603050405020304" pitchFamily="18" charset="0"/>
                <a:cs typeface="Times New Roman" panose="02020603050405020304" pitchFamily="18" charset="0"/>
              </a:rPr>
              <a:t>kiểm</a:t>
            </a:r>
            <a:r>
              <a:rPr lang="en-US" dirty="0">
                <a:solidFill>
                  <a:schemeClr val="tx1"/>
                </a:solidFill>
                <a:latin typeface="Times New Roman" panose="02020603050405020304" pitchFamily="18" charset="0"/>
                <a:cs typeface="Times New Roman" panose="02020603050405020304" pitchFamily="18" charset="0"/>
              </a:rPr>
              <a:t> tra</a:t>
            </a:r>
          </a:p>
        </p:txBody>
      </p:sp>
      <p:pic>
        <p:nvPicPr>
          <p:cNvPr id="13" name="Picture 12" descr="A screen shot of a computer code&#10;&#10;Description automatically generated">
            <a:extLst>
              <a:ext uri="{FF2B5EF4-FFF2-40B4-BE49-F238E27FC236}">
                <a16:creationId xmlns:a16="http://schemas.microsoft.com/office/drawing/2014/main" id="{A2D35FB0-F72E-EA9E-8316-E2DEAFD3F3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5339" y="3154961"/>
            <a:ext cx="3980044" cy="870127"/>
          </a:xfrm>
          <a:prstGeom prst="rect">
            <a:avLst/>
          </a:prstGeom>
        </p:spPr>
      </p:pic>
      <p:pic>
        <p:nvPicPr>
          <p:cNvPr id="14" name="Picture 13" descr="A screenshot of a phone&#10;&#10;Description automatically generated">
            <a:extLst>
              <a:ext uri="{FF2B5EF4-FFF2-40B4-BE49-F238E27FC236}">
                <a16:creationId xmlns:a16="http://schemas.microsoft.com/office/drawing/2014/main" id="{D13A41A7-6B99-7FCF-E0B1-022DE85EDE6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218645" y="2808919"/>
            <a:ext cx="1219037" cy="2209167"/>
          </a:xfrm>
          <a:prstGeom prst="rect">
            <a:avLst/>
          </a:prstGeom>
        </p:spPr>
      </p:pic>
      <p:pic>
        <p:nvPicPr>
          <p:cNvPr id="15" name="Picture 14" descr="A screenshot of a phone&#10;&#10;Description automatically generated">
            <a:extLst>
              <a:ext uri="{FF2B5EF4-FFF2-40B4-BE49-F238E27FC236}">
                <a16:creationId xmlns:a16="http://schemas.microsoft.com/office/drawing/2014/main" id="{86119CE4-13F8-80A4-16A8-F222EA28099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541037" y="2805776"/>
            <a:ext cx="1200947" cy="2209167"/>
          </a:xfrm>
          <a:prstGeom prst="rect">
            <a:avLst/>
          </a:prstGeom>
        </p:spPr>
      </p:pic>
      <p:sp>
        <p:nvSpPr>
          <p:cNvPr id="2" name="Google Shape;359;p14">
            <a:extLst>
              <a:ext uri="{FF2B5EF4-FFF2-40B4-BE49-F238E27FC236}">
                <a16:creationId xmlns:a16="http://schemas.microsoft.com/office/drawing/2014/main" id="{ADD48E4F-41DA-3A05-1D8F-1D099FF07753}"/>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22</a:t>
            </a:r>
          </a:p>
        </p:txBody>
      </p:sp>
    </p:spTree>
    <p:extLst>
      <p:ext uri="{BB962C8B-B14F-4D97-AF65-F5344CB8AC3E}">
        <p14:creationId xmlns:p14="http://schemas.microsoft.com/office/powerpoint/2010/main" val="7314835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23</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CÁC VẤN ĐỀ ĐƯỢC GIẢI QUYẾT</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4"/>
            <a:ext cx="7115280" cy="2117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rgbClr val="FFC000"/>
                </a:solidFill>
                <a:latin typeface="Times New Roman" panose="02020603050405020304" pitchFamily="18" charset="0"/>
                <a:cs typeface="Times New Roman" panose="02020603050405020304" pitchFamily="18" charset="0"/>
              </a:rPr>
              <a:t>3. ĐĂNG NHẬP.</a:t>
            </a:r>
          </a:p>
        </p:txBody>
      </p:sp>
      <p:sp>
        <p:nvSpPr>
          <p:cNvPr id="13" name="Google Shape;359;p14">
            <a:extLst>
              <a:ext uri="{FF2B5EF4-FFF2-40B4-BE49-F238E27FC236}">
                <a16:creationId xmlns:a16="http://schemas.microsoft.com/office/drawing/2014/main" id="{9614ED05-5993-5F2D-B413-05237B6CDAD7}"/>
              </a:ext>
            </a:extLst>
          </p:cNvPr>
          <p:cNvSpPr txBox="1">
            <a:spLocks/>
          </p:cNvSpPr>
          <p:nvPr/>
        </p:nvSpPr>
        <p:spPr>
          <a:xfrm>
            <a:off x="2465932" y="544895"/>
            <a:ext cx="5833692" cy="843826"/>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14. </a:t>
            </a:r>
            <a:r>
              <a:rPr lang="vi-VN" dirty="0">
                <a:solidFill>
                  <a:schemeClr val="tx1"/>
                </a:solidFill>
                <a:latin typeface="Times New Roman" panose="02020603050405020304" pitchFamily="18" charset="0"/>
                <a:cs typeface="Times New Roman" panose="02020603050405020304" pitchFamily="18" charset="0"/>
              </a:rPr>
              <a:t>Giao diện profile trước và sau khi đăng nhập tài khoản</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thành</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công</a:t>
            </a:r>
            <a:endParaRPr lang="en-US" dirty="0">
              <a:solidFill>
                <a:schemeClr val="tx1"/>
              </a:solidFill>
              <a:latin typeface="Times New Roman" panose="02020603050405020304" pitchFamily="18" charset="0"/>
              <a:cs typeface="Times New Roman" panose="02020603050405020304" pitchFamily="18" charset="0"/>
            </a:endParaRPr>
          </a:p>
        </p:txBody>
      </p:sp>
      <p:pic>
        <p:nvPicPr>
          <p:cNvPr id="14" name="Picture 13" descr="A screenshot of a cell phone&#10;&#10;Description automatically generated">
            <a:extLst>
              <a:ext uri="{FF2B5EF4-FFF2-40B4-BE49-F238E27FC236}">
                <a16:creationId xmlns:a16="http://schemas.microsoft.com/office/drawing/2014/main" id="{B9658687-7982-047A-B847-24F85A9593D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08179" y="1498034"/>
            <a:ext cx="1824065" cy="3502187"/>
          </a:xfrm>
          <a:prstGeom prst="rect">
            <a:avLst/>
          </a:prstGeom>
        </p:spPr>
      </p:pic>
      <p:pic>
        <p:nvPicPr>
          <p:cNvPr id="15" name="Picture 14" descr="A screenshot of a phone&#10;&#10;Description automatically generated">
            <a:extLst>
              <a:ext uri="{FF2B5EF4-FFF2-40B4-BE49-F238E27FC236}">
                <a16:creationId xmlns:a16="http://schemas.microsoft.com/office/drawing/2014/main" id="{AB269413-D559-FEB8-7C3D-5C9B0173869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94651" y="1477857"/>
            <a:ext cx="1687711" cy="3487454"/>
          </a:xfrm>
          <a:prstGeom prst="rect">
            <a:avLst/>
          </a:prstGeom>
        </p:spPr>
      </p:pic>
      <p:sp>
        <p:nvSpPr>
          <p:cNvPr id="20" name="Arrow: Right 19">
            <a:extLst>
              <a:ext uri="{FF2B5EF4-FFF2-40B4-BE49-F238E27FC236}">
                <a16:creationId xmlns:a16="http://schemas.microsoft.com/office/drawing/2014/main" id="{7665B181-1864-506D-13F0-77A311FB5E53}"/>
              </a:ext>
            </a:extLst>
          </p:cNvPr>
          <p:cNvSpPr/>
          <p:nvPr/>
        </p:nvSpPr>
        <p:spPr>
          <a:xfrm>
            <a:off x="4655501" y="2938544"/>
            <a:ext cx="1036865" cy="52121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Google Shape;359;p14">
            <a:extLst>
              <a:ext uri="{FF2B5EF4-FFF2-40B4-BE49-F238E27FC236}">
                <a16:creationId xmlns:a16="http://schemas.microsoft.com/office/drawing/2014/main" id="{59AE590C-8100-A053-63F6-7D581E7A6A67}"/>
              </a:ext>
            </a:extLst>
          </p:cNvPr>
          <p:cNvSpPr txBox="1">
            <a:spLocks/>
          </p:cNvSpPr>
          <p:nvPr/>
        </p:nvSpPr>
        <p:spPr>
          <a:xfrm>
            <a:off x="4447927" y="2149837"/>
            <a:ext cx="1997354" cy="843826"/>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300" dirty="0">
                <a:solidFill>
                  <a:srgbClr val="FFC000"/>
                </a:solidFill>
                <a:latin typeface="Times New Roman" panose="02020603050405020304" pitchFamily="18" charset="0"/>
                <a:cs typeface="Times New Roman" panose="02020603050405020304" pitchFamily="18" charset="0"/>
              </a:rPr>
              <a:t>Login successfully</a:t>
            </a:r>
          </a:p>
        </p:txBody>
      </p:sp>
      <p:sp>
        <p:nvSpPr>
          <p:cNvPr id="2" name="Google Shape;359;p14">
            <a:extLst>
              <a:ext uri="{FF2B5EF4-FFF2-40B4-BE49-F238E27FC236}">
                <a16:creationId xmlns:a16="http://schemas.microsoft.com/office/drawing/2014/main" id="{6F1B79A8-4BB3-D572-DBFE-A17CC0040AD1}"/>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23</a:t>
            </a:r>
          </a:p>
        </p:txBody>
      </p:sp>
    </p:spTree>
    <p:extLst>
      <p:ext uri="{BB962C8B-B14F-4D97-AF65-F5344CB8AC3E}">
        <p14:creationId xmlns:p14="http://schemas.microsoft.com/office/powerpoint/2010/main" val="922977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24</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CÁC VẤN ĐỀ ĐƯỢC GIẢI QUYẾT</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4"/>
            <a:ext cx="7115280" cy="2117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rgbClr val="FFC000"/>
                </a:solidFill>
                <a:latin typeface="Times New Roman" panose="02020603050405020304" pitchFamily="18" charset="0"/>
                <a:cs typeface="Times New Roman" panose="02020603050405020304" pitchFamily="18" charset="0"/>
              </a:rPr>
              <a:t>4. ĐĂNG KÝ.</a:t>
            </a:r>
          </a:p>
          <a:p>
            <a:pPr marL="0" indent="0">
              <a:lnSpc>
                <a:spcPct val="150000"/>
              </a:lnSpc>
              <a:spcBef>
                <a:spcPts val="0"/>
              </a:spcBef>
              <a:buNone/>
            </a:pPr>
            <a:r>
              <a:rPr lang="vi-VN" sz="1400" dirty="0">
                <a:latin typeface="Times New Roman" panose="02020603050405020304" pitchFamily="18" charset="0"/>
                <a:cs typeface="Times New Roman" panose="02020603050405020304" pitchFamily="18" charset="0"/>
              </a:rPr>
              <a:t>Nếu người dùng chưa có tài khoản thì có thể nhấn vào nút register </a:t>
            </a:r>
            <a:r>
              <a:rPr lang="en-US" sz="1400" dirty="0">
                <a:latin typeface="Times New Roman" panose="02020603050405020304" pitchFamily="18" charset="0"/>
                <a:cs typeface="Times New Roman" panose="02020603050405020304" pitchFamily="18" charset="0"/>
              </a:rPr>
              <a:t>	</a:t>
            </a:r>
            <a:r>
              <a:rPr lang="vi-VN" sz="1400" dirty="0">
                <a:latin typeface="Times New Roman" panose="02020603050405020304" pitchFamily="18" charset="0"/>
                <a:cs typeface="Times New Roman" panose="02020603050405020304" pitchFamily="18" charset="0"/>
              </a:rPr>
              <a:t>trong trang Login để thực hiện đăng ký tài khoản.</a:t>
            </a:r>
            <a:r>
              <a:rPr lang="en-US" sz="1400" dirty="0">
                <a:latin typeface="Times New Roman" panose="02020603050405020304" pitchFamily="18" charset="0"/>
                <a:cs typeface="Times New Roman" panose="02020603050405020304" pitchFamily="18" charset="0"/>
              </a:rPr>
              <a:t> </a:t>
            </a:r>
            <a:r>
              <a:rPr lang="vi-VN" sz="1400" dirty="0">
                <a:latin typeface="Times New Roman" panose="02020603050405020304" pitchFamily="18" charset="0"/>
                <a:cs typeface="Times New Roman" panose="02020603050405020304" pitchFamily="18" charset="0"/>
              </a:rPr>
              <a:t>Tương tự, ứng dụng sẽ kiểm tra phần input của người dùng để đưa ra cảnh báo.</a:t>
            </a:r>
          </a:p>
        </p:txBody>
      </p:sp>
      <p:sp>
        <p:nvSpPr>
          <p:cNvPr id="12" name="Google Shape;359;p14">
            <a:extLst>
              <a:ext uri="{FF2B5EF4-FFF2-40B4-BE49-F238E27FC236}">
                <a16:creationId xmlns:a16="http://schemas.microsoft.com/office/drawing/2014/main" id="{635C0EC7-ED64-E7C2-CABA-87F959C16F56}"/>
              </a:ext>
            </a:extLst>
          </p:cNvPr>
          <p:cNvSpPr txBox="1">
            <a:spLocks/>
          </p:cNvSpPr>
          <p:nvPr/>
        </p:nvSpPr>
        <p:spPr>
          <a:xfrm>
            <a:off x="3972447" y="1746078"/>
            <a:ext cx="4395946" cy="37786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15. </a:t>
            </a:r>
            <a:r>
              <a:rPr lang="vi-VN" dirty="0">
                <a:solidFill>
                  <a:schemeClr val="tx1"/>
                </a:solidFill>
                <a:latin typeface="Times New Roman" panose="02020603050405020304" pitchFamily="18" charset="0"/>
                <a:cs typeface="Times New Roman" panose="02020603050405020304" pitchFamily="18" charset="0"/>
              </a:rPr>
              <a:t>Giao diện </a:t>
            </a:r>
            <a:r>
              <a:rPr lang="en-US" dirty="0">
                <a:solidFill>
                  <a:schemeClr val="tx1"/>
                </a:solidFill>
                <a:latin typeface="Times New Roman" panose="02020603050405020304" pitchFamily="18" charset="0"/>
                <a:cs typeface="Times New Roman" panose="02020603050405020304" pitchFamily="18" charset="0"/>
              </a:rPr>
              <a:t>signup </a:t>
            </a:r>
            <a:r>
              <a:rPr lang="en-US" dirty="0" err="1">
                <a:solidFill>
                  <a:schemeClr val="tx1"/>
                </a:solidFill>
                <a:latin typeface="Times New Roman" panose="02020603050405020304" pitchFamily="18" charset="0"/>
                <a:cs typeface="Times New Roman" panose="02020603050405020304" pitchFamily="18" charset="0"/>
              </a:rPr>
              <a:t>và</a:t>
            </a:r>
            <a:r>
              <a:rPr lang="en-US" dirty="0">
                <a:solidFill>
                  <a:schemeClr val="tx1"/>
                </a:solidFill>
                <a:latin typeface="Times New Roman" panose="02020603050405020304" pitchFamily="18" charset="0"/>
                <a:cs typeface="Times New Roman" panose="02020603050405020304" pitchFamily="18" charset="0"/>
              </a:rPr>
              <a:t> source code </a:t>
            </a:r>
            <a:r>
              <a:rPr lang="en-US" dirty="0" err="1">
                <a:solidFill>
                  <a:schemeClr val="tx1"/>
                </a:solidFill>
                <a:latin typeface="Times New Roman" panose="02020603050405020304" pitchFamily="18" charset="0"/>
                <a:cs typeface="Times New Roman" panose="02020603050405020304" pitchFamily="18" charset="0"/>
              </a:rPr>
              <a:t>kiểm</a:t>
            </a:r>
            <a:r>
              <a:rPr lang="en-US" dirty="0">
                <a:solidFill>
                  <a:schemeClr val="tx1"/>
                </a:solidFill>
                <a:latin typeface="Times New Roman" panose="02020603050405020304" pitchFamily="18" charset="0"/>
                <a:cs typeface="Times New Roman" panose="02020603050405020304" pitchFamily="18" charset="0"/>
              </a:rPr>
              <a:t> tra</a:t>
            </a:r>
          </a:p>
        </p:txBody>
      </p:sp>
      <p:pic>
        <p:nvPicPr>
          <p:cNvPr id="6" name="Picture 5" descr="A black square with four squares&#10;&#10;Description automatically generated">
            <a:extLst>
              <a:ext uri="{FF2B5EF4-FFF2-40B4-BE49-F238E27FC236}">
                <a16:creationId xmlns:a16="http://schemas.microsoft.com/office/drawing/2014/main" id="{E1F47DAE-1203-C444-5615-72606666C6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3292" y="860789"/>
            <a:ext cx="444500" cy="419100"/>
          </a:xfrm>
          <a:prstGeom prst="rect">
            <a:avLst/>
          </a:prstGeom>
        </p:spPr>
      </p:pic>
      <p:pic>
        <p:nvPicPr>
          <p:cNvPr id="8" name="Picture 7" descr="A screenshot of a phone&#10;&#10;Description automatically generated">
            <a:extLst>
              <a:ext uri="{FF2B5EF4-FFF2-40B4-BE49-F238E27FC236}">
                <a16:creationId xmlns:a16="http://schemas.microsoft.com/office/drawing/2014/main" id="{A900D8F2-8BC0-399D-9D61-7574C0AA98B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42452" y="2212524"/>
            <a:ext cx="1419751" cy="2573000"/>
          </a:xfrm>
          <a:prstGeom prst="rect">
            <a:avLst/>
          </a:prstGeom>
        </p:spPr>
      </p:pic>
      <p:pic>
        <p:nvPicPr>
          <p:cNvPr id="9" name="Picture 8" descr="A screenshot of a phone&#10;&#10;Description automatically generated">
            <a:extLst>
              <a:ext uri="{FF2B5EF4-FFF2-40B4-BE49-F238E27FC236}">
                <a16:creationId xmlns:a16="http://schemas.microsoft.com/office/drawing/2014/main" id="{076E0A24-C972-DCC2-289B-4B6001C497A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22584" y="2212524"/>
            <a:ext cx="1427697" cy="2588087"/>
          </a:xfrm>
          <a:prstGeom prst="rect">
            <a:avLst/>
          </a:prstGeom>
        </p:spPr>
      </p:pic>
      <p:pic>
        <p:nvPicPr>
          <p:cNvPr id="13" name="Picture 12" descr="A screen shot of a computer code&#10;&#10;Description automatically generated">
            <a:extLst>
              <a:ext uri="{FF2B5EF4-FFF2-40B4-BE49-F238E27FC236}">
                <a16:creationId xmlns:a16="http://schemas.microsoft.com/office/drawing/2014/main" id="{04F0EFE3-BFCC-26C5-907C-94C7984E8ED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95414" y="2918069"/>
            <a:ext cx="3755756" cy="1058533"/>
          </a:xfrm>
          <a:prstGeom prst="rect">
            <a:avLst/>
          </a:prstGeom>
        </p:spPr>
      </p:pic>
      <p:sp>
        <p:nvSpPr>
          <p:cNvPr id="2" name="Google Shape;359;p14">
            <a:extLst>
              <a:ext uri="{FF2B5EF4-FFF2-40B4-BE49-F238E27FC236}">
                <a16:creationId xmlns:a16="http://schemas.microsoft.com/office/drawing/2014/main" id="{6805BE16-8F61-1C9D-D133-6C8F0C468DBB}"/>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24</a:t>
            </a:r>
          </a:p>
        </p:txBody>
      </p:sp>
    </p:spTree>
    <p:extLst>
      <p:ext uri="{BB962C8B-B14F-4D97-AF65-F5344CB8AC3E}">
        <p14:creationId xmlns:p14="http://schemas.microsoft.com/office/powerpoint/2010/main" val="13013483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25</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CÁC VẤN ĐỀ ĐƯỢC GIẢI QUYẾT</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4"/>
            <a:ext cx="7115280" cy="2117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rgbClr val="FFC000"/>
                </a:solidFill>
                <a:latin typeface="Times New Roman" panose="02020603050405020304" pitchFamily="18" charset="0"/>
                <a:cs typeface="Times New Roman" panose="02020603050405020304" pitchFamily="18" charset="0"/>
              </a:rPr>
              <a:t>4. ĐĂNG KÝ.</a:t>
            </a:r>
          </a:p>
          <a:p>
            <a:pPr marL="0" indent="0">
              <a:lnSpc>
                <a:spcPct val="150000"/>
              </a:lnSpc>
              <a:spcBef>
                <a:spcPts val="0"/>
              </a:spcBef>
              <a:buNone/>
            </a:pPr>
            <a:r>
              <a:rPr lang="vi-VN" sz="1400" dirty="0">
                <a:latin typeface="Times New Roman" panose="02020603050405020304" pitchFamily="18" charset="0"/>
                <a:cs typeface="Times New Roman" panose="02020603050405020304" pitchFamily="18" charset="0"/>
              </a:rPr>
              <a:t>Khi đăng ký tài khoản, password của người dùng sẽ được xử lý mã hoá rồi mới lưu vào database. Khi thực hiện login, password của người dùng sẽ được xử lý giải mã rồi so sánh trong cơ sở dữ liệu để trả về kết quả. Điều này giúp gia tăng khả năng bảo mật, tránh bị lộ mật khẩu người dùng.</a:t>
            </a:r>
          </a:p>
        </p:txBody>
      </p:sp>
      <p:sp>
        <p:nvSpPr>
          <p:cNvPr id="12" name="Google Shape;359;p14">
            <a:extLst>
              <a:ext uri="{FF2B5EF4-FFF2-40B4-BE49-F238E27FC236}">
                <a16:creationId xmlns:a16="http://schemas.microsoft.com/office/drawing/2014/main" id="{635C0EC7-ED64-E7C2-CABA-87F959C16F56}"/>
              </a:ext>
            </a:extLst>
          </p:cNvPr>
          <p:cNvSpPr txBox="1">
            <a:spLocks/>
          </p:cNvSpPr>
          <p:nvPr/>
        </p:nvSpPr>
        <p:spPr>
          <a:xfrm>
            <a:off x="3165438" y="1926395"/>
            <a:ext cx="4395946" cy="37786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16. Source code </a:t>
            </a:r>
            <a:r>
              <a:rPr lang="en-US" dirty="0" err="1">
                <a:solidFill>
                  <a:schemeClr val="tx1"/>
                </a:solidFill>
                <a:latin typeface="Times New Roman" panose="02020603050405020304" pitchFamily="18" charset="0"/>
                <a:cs typeface="Times New Roman" panose="02020603050405020304" pitchFamily="18" charset="0"/>
              </a:rPr>
              <a:t>mã</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hóa</a:t>
            </a:r>
            <a:r>
              <a:rPr lang="en-US" dirty="0">
                <a:solidFill>
                  <a:schemeClr val="tx1"/>
                </a:solidFill>
                <a:latin typeface="Times New Roman" panose="02020603050405020304" pitchFamily="18" charset="0"/>
                <a:cs typeface="Times New Roman" panose="02020603050405020304" pitchFamily="18" charset="0"/>
              </a:rPr>
              <a:t> password</a:t>
            </a:r>
          </a:p>
        </p:txBody>
      </p:sp>
      <p:pic>
        <p:nvPicPr>
          <p:cNvPr id="2" name="Picture 1" descr="A computer screen with text on it&#10;&#10;Description automatically generated">
            <a:extLst>
              <a:ext uri="{FF2B5EF4-FFF2-40B4-BE49-F238E27FC236}">
                <a16:creationId xmlns:a16="http://schemas.microsoft.com/office/drawing/2014/main" id="{A8CDB939-FF92-2360-1C74-C93373FD97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3988" y="2381326"/>
            <a:ext cx="2906228" cy="828657"/>
          </a:xfrm>
          <a:prstGeom prst="rect">
            <a:avLst/>
          </a:prstGeom>
        </p:spPr>
      </p:pic>
      <p:pic>
        <p:nvPicPr>
          <p:cNvPr id="5" name="Picture 4" descr="A screen shot of a computer program&#10;&#10;Description automatically generated">
            <a:extLst>
              <a:ext uri="{FF2B5EF4-FFF2-40B4-BE49-F238E27FC236}">
                <a16:creationId xmlns:a16="http://schemas.microsoft.com/office/drawing/2014/main" id="{BB3C9357-29DC-FB77-1E76-DA2875D004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1984" y="2381326"/>
            <a:ext cx="4174112" cy="2564176"/>
          </a:xfrm>
          <a:prstGeom prst="rect">
            <a:avLst/>
          </a:prstGeom>
        </p:spPr>
      </p:pic>
      <p:sp>
        <p:nvSpPr>
          <p:cNvPr id="6" name="Google Shape;359;p14">
            <a:extLst>
              <a:ext uri="{FF2B5EF4-FFF2-40B4-BE49-F238E27FC236}">
                <a16:creationId xmlns:a16="http://schemas.microsoft.com/office/drawing/2014/main" id="{E63EE020-EF10-01B7-6105-9A4AF414FF96}"/>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25</a:t>
            </a:r>
          </a:p>
        </p:txBody>
      </p:sp>
    </p:spTree>
    <p:extLst>
      <p:ext uri="{BB962C8B-B14F-4D97-AF65-F5344CB8AC3E}">
        <p14:creationId xmlns:p14="http://schemas.microsoft.com/office/powerpoint/2010/main" val="24975410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26</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CÁC VẤN ĐỀ ĐƯỢC GIẢI QUYẾT</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4"/>
            <a:ext cx="7115280" cy="2117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rgbClr val="FFC000"/>
                </a:solidFill>
                <a:latin typeface="Times New Roman" panose="02020603050405020304" pitchFamily="18" charset="0"/>
                <a:cs typeface="Times New Roman" panose="02020603050405020304" pitchFamily="18" charset="0"/>
              </a:rPr>
              <a:t>5. THÊM SẢN PHẨM VÀO GIỎ HÀNG</a:t>
            </a:r>
          </a:p>
          <a:p>
            <a:pPr marL="0" indent="0">
              <a:lnSpc>
                <a:spcPct val="150000"/>
              </a:lnSpc>
              <a:spcBef>
                <a:spcPts val="0"/>
              </a:spcBef>
              <a:buNone/>
            </a:pPr>
            <a:r>
              <a:rPr lang="vi-VN" sz="1400" dirty="0">
                <a:latin typeface="Times New Roman" panose="02020603050405020304" pitchFamily="18" charset="0"/>
                <a:cs typeface="Times New Roman" panose="02020603050405020304" pitchFamily="18" charset="0"/>
              </a:rPr>
              <a:t>Khi người dùng hoàn tất việc đăng ký (nếu chưa có tài khoản) và đăng nhập, thì sẽ quay trở lại trang chính của ứng dụng.</a:t>
            </a:r>
          </a:p>
          <a:p>
            <a:pPr marL="0" indent="0">
              <a:lnSpc>
                <a:spcPct val="150000"/>
              </a:lnSpc>
              <a:spcBef>
                <a:spcPts val="0"/>
              </a:spcBef>
              <a:buNone/>
            </a:pPr>
            <a:r>
              <a:rPr lang="vi-VN" sz="1400" dirty="0">
                <a:latin typeface="Times New Roman" panose="02020603050405020304" pitchFamily="18" charset="0"/>
                <a:cs typeface="Times New Roman" panose="02020603050405020304" pitchFamily="18" charset="0"/>
              </a:rPr>
              <a:t>Khi ấn chọn vào 1 sản phẩm cụ thể, trang thông tin sản phẩm chi tiết sẽ hiển thị, tại đây, người dùng có thể đọc chi tiết về thông tin, sau đó có thể chọn số lượng hàng muốn mua và ấn vào biểu tượng   </a:t>
            </a:r>
            <a:r>
              <a:rPr lang="en-US" sz="1400" dirty="0">
                <a:latin typeface="Times New Roman" panose="02020603050405020304" pitchFamily="18" charset="0"/>
                <a:cs typeface="Times New Roman" panose="02020603050405020304" pitchFamily="18" charset="0"/>
              </a:rPr>
              <a:t>	</a:t>
            </a:r>
            <a:r>
              <a:rPr lang="vi-VN" sz="1400" dirty="0">
                <a:latin typeface="Times New Roman" panose="02020603050405020304" pitchFamily="18" charset="0"/>
                <a:cs typeface="Times New Roman" panose="02020603050405020304" pitchFamily="18" charset="0"/>
              </a:rPr>
              <a:t>để có thể thêm sản phẩm vào giỏ hàng.</a:t>
            </a:r>
          </a:p>
        </p:txBody>
      </p:sp>
      <p:sp>
        <p:nvSpPr>
          <p:cNvPr id="12" name="Google Shape;359;p14">
            <a:extLst>
              <a:ext uri="{FF2B5EF4-FFF2-40B4-BE49-F238E27FC236}">
                <a16:creationId xmlns:a16="http://schemas.microsoft.com/office/drawing/2014/main" id="{635C0EC7-ED64-E7C2-CABA-87F959C16F56}"/>
              </a:ext>
            </a:extLst>
          </p:cNvPr>
          <p:cNvSpPr txBox="1">
            <a:spLocks/>
          </p:cNvSpPr>
          <p:nvPr/>
        </p:nvSpPr>
        <p:spPr>
          <a:xfrm>
            <a:off x="2131791" y="3050381"/>
            <a:ext cx="2173647" cy="591867"/>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17. Giao </a:t>
            </a:r>
            <a:r>
              <a:rPr lang="en-US" dirty="0" err="1">
                <a:solidFill>
                  <a:schemeClr val="tx1"/>
                </a:solidFill>
                <a:latin typeface="Times New Roman" panose="02020603050405020304" pitchFamily="18" charset="0"/>
                <a:cs typeface="Times New Roman" panose="02020603050405020304" pitchFamily="18" charset="0"/>
              </a:rPr>
              <a:t>diện</a:t>
            </a:r>
            <a:r>
              <a:rPr lang="en-US" dirty="0">
                <a:solidFill>
                  <a:schemeClr val="tx1"/>
                </a:solidFill>
                <a:latin typeface="Times New Roman" panose="02020603050405020304" pitchFamily="18" charset="0"/>
                <a:cs typeface="Times New Roman" panose="02020603050405020304" pitchFamily="18" charset="0"/>
              </a:rPr>
              <a:t> chi </a:t>
            </a:r>
            <a:r>
              <a:rPr lang="en-US" dirty="0" err="1">
                <a:solidFill>
                  <a:schemeClr val="tx1"/>
                </a:solidFill>
                <a:latin typeface="Times New Roman" panose="02020603050405020304" pitchFamily="18" charset="0"/>
                <a:cs typeface="Times New Roman" panose="02020603050405020304" pitchFamily="18" charset="0"/>
              </a:rPr>
              <a:t>tiết</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sản</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phẩm</a:t>
            </a:r>
            <a:endParaRPr lang="en-US" dirty="0">
              <a:solidFill>
                <a:schemeClr val="tx1"/>
              </a:solidFill>
              <a:latin typeface="Times New Roman" panose="02020603050405020304" pitchFamily="18" charset="0"/>
              <a:cs typeface="Times New Roman" panose="02020603050405020304" pitchFamily="18" charset="0"/>
            </a:endParaRPr>
          </a:p>
        </p:txBody>
      </p:sp>
      <p:pic>
        <p:nvPicPr>
          <p:cNvPr id="6" name="Picture 5" descr="A black circle with a white bag in it&#10;&#10;Description automatically generated">
            <a:extLst>
              <a:ext uri="{FF2B5EF4-FFF2-40B4-BE49-F238E27FC236}">
                <a16:creationId xmlns:a16="http://schemas.microsoft.com/office/drawing/2014/main" id="{2412B35E-AE73-7C52-C283-E03A706012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6350" y="2133804"/>
            <a:ext cx="313843" cy="364463"/>
          </a:xfrm>
          <a:prstGeom prst="rect">
            <a:avLst/>
          </a:prstGeom>
        </p:spPr>
      </p:pic>
      <p:pic>
        <p:nvPicPr>
          <p:cNvPr id="7" name="Picture 6" descr="A screenshot of a phone&#10;&#10;Description automatically generated">
            <a:extLst>
              <a:ext uri="{FF2B5EF4-FFF2-40B4-BE49-F238E27FC236}">
                <a16:creationId xmlns:a16="http://schemas.microsoft.com/office/drawing/2014/main" id="{2C60D0F0-90B8-3B8F-2BFF-6D24BB65C58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38563" y="2481296"/>
            <a:ext cx="1283322" cy="2483179"/>
          </a:xfrm>
          <a:prstGeom prst="rect">
            <a:avLst/>
          </a:prstGeom>
        </p:spPr>
      </p:pic>
      <p:pic>
        <p:nvPicPr>
          <p:cNvPr id="8" name="Picture 7" descr="A screenshot of a phone&#10;&#10;Description automatically generated">
            <a:extLst>
              <a:ext uri="{FF2B5EF4-FFF2-40B4-BE49-F238E27FC236}">
                <a16:creationId xmlns:a16="http://schemas.microsoft.com/office/drawing/2014/main" id="{7CF1355B-B563-ECF3-CF7F-5BC3922A294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77058" y="2481296"/>
            <a:ext cx="1259342" cy="2483179"/>
          </a:xfrm>
          <a:prstGeom prst="rect">
            <a:avLst/>
          </a:prstGeom>
        </p:spPr>
      </p:pic>
      <p:sp>
        <p:nvSpPr>
          <p:cNvPr id="2" name="Google Shape;359;p14">
            <a:extLst>
              <a:ext uri="{FF2B5EF4-FFF2-40B4-BE49-F238E27FC236}">
                <a16:creationId xmlns:a16="http://schemas.microsoft.com/office/drawing/2014/main" id="{9C09E0FB-ED38-EF05-9553-82276BD92E6A}"/>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26</a:t>
            </a:r>
          </a:p>
        </p:txBody>
      </p:sp>
    </p:spTree>
    <p:extLst>
      <p:ext uri="{BB962C8B-B14F-4D97-AF65-F5344CB8AC3E}">
        <p14:creationId xmlns:p14="http://schemas.microsoft.com/office/powerpoint/2010/main" val="6911015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27</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CÁC VẤN ĐỀ ĐƯỢC GIẢI QUYẾT</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4"/>
            <a:ext cx="7115280" cy="2117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rgbClr val="FFC000"/>
                </a:solidFill>
                <a:latin typeface="Times New Roman" panose="02020603050405020304" pitchFamily="18" charset="0"/>
                <a:cs typeface="Times New Roman" panose="02020603050405020304" pitchFamily="18" charset="0"/>
              </a:rPr>
              <a:t>6. XEM GIỎ HÀNG VÀ THANH TOÁN.</a:t>
            </a: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Khi xem giỏ hàng và tổng số tiền cần thanh toán, người dùng có thể chọn trang profile, sau đó chọn thẻ cart để xem. </a:t>
            </a: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Giỏ hàng sẽ hiển thị sản phẩm kèm số lượng, giá tiền, cuối cùng là tổng số tiền cần thanh toán cho giỏ hàng. Nhấn checkout để tiến hành thanh toán.</a:t>
            </a:r>
          </a:p>
          <a:p>
            <a:pPr marL="0" indent="0">
              <a:lnSpc>
                <a:spcPct val="150000"/>
              </a:lnSpc>
              <a:spcBef>
                <a:spcPts val="0"/>
              </a:spcBef>
              <a:buNone/>
            </a:pPr>
            <a:endParaRPr lang="en-US" sz="1400" dirty="0">
              <a:solidFill>
                <a:srgbClr val="FFC000"/>
              </a:solidFill>
              <a:latin typeface="Times New Roman" panose="02020603050405020304" pitchFamily="18" charset="0"/>
              <a:cs typeface="Times New Roman" panose="02020603050405020304" pitchFamily="18" charset="0"/>
            </a:endParaRPr>
          </a:p>
        </p:txBody>
      </p:sp>
      <p:sp>
        <p:nvSpPr>
          <p:cNvPr id="12" name="Google Shape;359;p14">
            <a:extLst>
              <a:ext uri="{FF2B5EF4-FFF2-40B4-BE49-F238E27FC236}">
                <a16:creationId xmlns:a16="http://schemas.microsoft.com/office/drawing/2014/main" id="{635C0EC7-ED64-E7C2-CABA-87F959C16F56}"/>
              </a:ext>
            </a:extLst>
          </p:cNvPr>
          <p:cNvSpPr txBox="1">
            <a:spLocks/>
          </p:cNvSpPr>
          <p:nvPr/>
        </p:nvSpPr>
        <p:spPr>
          <a:xfrm>
            <a:off x="2131791" y="3012621"/>
            <a:ext cx="2173647" cy="629627"/>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18. Giao </a:t>
            </a:r>
            <a:r>
              <a:rPr lang="en-US" dirty="0" err="1">
                <a:solidFill>
                  <a:schemeClr val="tx1"/>
                </a:solidFill>
                <a:latin typeface="Times New Roman" panose="02020603050405020304" pitchFamily="18" charset="0"/>
                <a:cs typeface="Times New Roman" panose="02020603050405020304" pitchFamily="18" charset="0"/>
              </a:rPr>
              <a:t>diện</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giỏ</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hàng</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và</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thanh</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toán</a:t>
            </a:r>
            <a:endParaRPr lang="en-US" dirty="0">
              <a:solidFill>
                <a:schemeClr val="tx1"/>
              </a:solidFill>
              <a:latin typeface="Times New Roman" panose="02020603050405020304" pitchFamily="18" charset="0"/>
              <a:cs typeface="Times New Roman" panose="02020603050405020304" pitchFamily="18" charset="0"/>
            </a:endParaRPr>
          </a:p>
        </p:txBody>
      </p:sp>
      <p:pic>
        <p:nvPicPr>
          <p:cNvPr id="2" name="Picture 1" descr="A screenshot of a phone&#10;&#10;Description automatically generated">
            <a:extLst>
              <a:ext uri="{FF2B5EF4-FFF2-40B4-BE49-F238E27FC236}">
                <a16:creationId xmlns:a16="http://schemas.microsoft.com/office/drawing/2014/main" id="{4C853112-5573-B366-AACF-DCFEED6344A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14891" y="2130879"/>
            <a:ext cx="1524602" cy="2929517"/>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717A52A8-D42E-AFCA-FF44-C1F3195C2A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21416" y="2130878"/>
            <a:ext cx="1541930" cy="2929517"/>
          </a:xfrm>
          <a:prstGeom prst="rect">
            <a:avLst/>
          </a:prstGeom>
        </p:spPr>
      </p:pic>
      <p:sp>
        <p:nvSpPr>
          <p:cNvPr id="9" name="Arrow: Right 8">
            <a:extLst>
              <a:ext uri="{FF2B5EF4-FFF2-40B4-BE49-F238E27FC236}">
                <a16:creationId xmlns:a16="http://schemas.microsoft.com/office/drawing/2014/main" id="{9CE7B258-81F4-FBA3-E4DC-CFD94F8C4730}"/>
              </a:ext>
            </a:extLst>
          </p:cNvPr>
          <p:cNvSpPr/>
          <p:nvPr/>
        </p:nvSpPr>
        <p:spPr>
          <a:xfrm>
            <a:off x="5959798" y="3147530"/>
            <a:ext cx="1036865" cy="52121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E18FA03-820F-30B1-B08B-6DD6B5F4D64C}"/>
              </a:ext>
            </a:extLst>
          </p:cNvPr>
          <p:cNvSpPr/>
          <p:nvPr/>
        </p:nvSpPr>
        <p:spPr>
          <a:xfrm>
            <a:off x="4325044" y="3796393"/>
            <a:ext cx="961266" cy="220436"/>
          </a:xfrm>
          <a:prstGeom prst="rect">
            <a:avLst/>
          </a:prstGeom>
          <a:solidFill>
            <a:schemeClr val="accent1">
              <a:alpha val="0"/>
            </a:scheme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Graphic 15" descr="Right pointing backhand index with solid fill">
            <a:extLst>
              <a:ext uri="{FF2B5EF4-FFF2-40B4-BE49-F238E27FC236}">
                <a16:creationId xmlns:a16="http://schemas.microsoft.com/office/drawing/2014/main" id="{4EEDC518-BA4D-2FE7-D836-F8B1A575EE8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6200000">
            <a:off x="4519992" y="3871125"/>
            <a:ext cx="914400" cy="914400"/>
          </a:xfrm>
          <a:prstGeom prst="rect">
            <a:avLst/>
          </a:prstGeom>
        </p:spPr>
      </p:pic>
      <p:sp>
        <p:nvSpPr>
          <p:cNvPr id="6" name="Google Shape;359;p14">
            <a:extLst>
              <a:ext uri="{FF2B5EF4-FFF2-40B4-BE49-F238E27FC236}">
                <a16:creationId xmlns:a16="http://schemas.microsoft.com/office/drawing/2014/main" id="{F6312A33-2D55-A277-9E52-F1F31927F498}"/>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27</a:t>
            </a:r>
          </a:p>
        </p:txBody>
      </p:sp>
    </p:spTree>
    <p:extLst>
      <p:ext uri="{BB962C8B-B14F-4D97-AF65-F5344CB8AC3E}">
        <p14:creationId xmlns:p14="http://schemas.microsoft.com/office/powerpoint/2010/main" val="18668830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28</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ỨNG DỤNG CỦA CÁC THƯ VIỆN</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4"/>
            <a:ext cx="7115280" cy="2117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Mỗi lần thực hiện thao tác trên ứng dụng, frontend sẽ dùng thư viện axios, fetch gọi tới các api ở backend để backend trả về dữ liệu.</a:t>
            </a: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Trong React Native, có nhiều cách để gọi API, nhưng hai phương pháp phổ biến nhất là sử dụng thư viện Axios và sử dụng hàm Fetch có sẵn.</a:t>
            </a:r>
          </a:p>
        </p:txBody>
      </p:sp>
      <p:pic>
        <p:nvPicPr>
          <p:cNvPr id="5" name="Picture 4" descr="Cartoon characters with text&#10;&#10;Description automatically generated">
            <a:extLst>
              <a:ext uri="{FF2B5EF4-FFF2-40B4-BE49-F238E27FC236}">
                <a16:creationId xmlns:a16="http://schemas.microsoft.com/office/drawing/2014/main" id="{F934CA45-4360-5048-B64C-9DBCC8699F58}"/>
              </a:ext>
            </a:extLst>
          </p:cNvPr>
          <p:cNvPicPr>
            <a:picLocks noChangeAspect="1"/>
          </p:cNvPicPr>
          <p:nvPr/>
        </p:nvPicPr>
        <p:blipFill>
          <a:blip r:embed="rId3"/>
          <a:stretch>
            <a:fillRect/>
          </a:stretch>
        </p:blipFill>
        <p:spPr>
          <a:xfrm>
            <a:off x="2826626" y="1965504"/>
            <a:ext cx="4734758" cy="2668374"/>
          </a:xfrm>
          <a:prstGeom prst="rect">
            <a:avLst/>
          </a:prstGeom>
        </p:spPr>
      </p:pic>
      <p:sp>
        <p:nvSpPr>
          <p:cNvPr id="2" name="Google Shape;359;p14">
            <a:extLst>
              <a:ext uri="{FF2B5EF4-FFF2-40B4-BE49-F238E27FC236}">
                <a16:creationId xmlns:a16="http://schemas.microsoft.com/office/drawing/2014/main" id="{70C0DDF3-013D-C3A1-ECE3-35FE35B8C717}"/>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28</a:t>
            </a:r>
          </a:p>
        </p:txBody>
      </p:sp>
    </p:spTree>
    <p:extLst>
      <p:ext uri="{BB962C8B-B14F-4D97-AF65-F5344CB8AC3E}">
        <p14:creationId xmlns:p14="http://schemas.microsoft.com/office/powerpoint/2010/main" val="11870536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29</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ỨNG DỤNG CỦA CÁC THƯ VIỆN</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3"/>
            <a:ext cx="7115280" cy="40610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chemeClr val="accent1">
                    <a:lumMod val="20000"/>
                    <a:lumOff val="80000"/>
                  </a:schemeClr>
                </a:solidFill>
                <a:latin typeface="Times New Roman" panose="02020603050405020304" pitchFamily="18" charset="0"/>
                <a:cs typeface="Times New Roman" panose="02020603050405020304" pitchFamily="18" charset="0"/>
              </a:rPr>
              <a:t>1. GIỚI THIỆU VỀ FETCH:</a:t>
            </a: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vi-VN"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Fetch, một hàm có sẵn trong JavaScript, được ứng dụng để gửi yêu cầu mạng trong React Native. Mặc dù hàm Fetch trả về một Promise giúp xử lý dữ liệu và lỗi, nhưng để chuyển đổi dữ liệu nhận được sang định dạng JSON, cần thêm một bước như hàm response.json(). Tuy nhiên, do ưu điểm của Axios, trong dự án này, nhóm đã ưu tiên sử dụng Axios.</a:t>
            </a:r>
          </a:p>
        </p:txBody>
      </p:sp>
      <p:pic>
        <p:nvPicPr>
          <p:cNvPr id="5" name="Picture 4" descr="A yellow square with black letters&#10;&#10;Description automatically generated">
            <a:extLst>
              <a:ext uri="{FF2B5EF4-FFF2-40B4-BE49-F238E27FC236}">
                <a16:creationId xmlns:a16="http://schemas.microsoft.com/office/drawing/2014/main" id="{73D5BECC-05E6-F767-72D4-B38E7BE10B53}"/>
              </a:ext>
            </a:extLst>
          </p:cNvPr>
          <p:cNvPicPr>
            <a:picLocks noChangeAspect="1"/>
          </p:cNvPicPr>
          <p:nvPr/>
        </p:nvPicPr>
        <p:blipFill>
          <a:blip r:embed="rId3"/>
          <a:stretch>
            <a:fillRect/>
          </a:stretch>
        </p:blipFill>
        <p:spPr>
          <a:xfrm>
            <a:off x="3526631" y="733144"/>
            <a:ext cx="3166788" cy="1751171"/>
          </a:xfrm>
          <a:prstGeom prst="rect">
            <a:avLst/>
          </a:prstGeom>
        </p:spPr>
      </p:pic>
      <p:sp>
        <p:nvSpPr>
          <p:cNvPr id="2" name="Google Shape;359;p14">
            <a:extLst>
              <a:ext uri="{FF2B5EF4-FFF2-40B4-BE49-F238E27FC236}">
                <a16:creationId xmlns:a16="http://schemas.microsoft.com/office/drawing/2014/main" id="{15D638B2-DACF-61BB-6727-1C0FF90435C3}"/>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29</a:t>
            </a:r>
          </a:p>
        </p:txBody>
      </p:sp>
    </p:spTree>
    <p:extLst>
      <p:ext uri="{BB962C8B-B14F-4D97-AF65-F5344CB8AC3E}">
        <p14:creationId xmlns:p14="http://schemas.microsoft.com/office/powerpoint/2010/main" val="2524772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EE91D3-0264-3489-E5C5-E6B5F908576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3</a:t>
            </a:fld>
            <a:endParaRPr lang="en"/>
          </a:p>
        </p:txBody>
      </p:sp>
      <p:sp>
        <p:nvSpPr>
          <p:cNvPr id="3" name="TextBox 2">
            <a:extLst>
              <a:ext uri="{FF2B5EF4-FFF2-40B4-BE49-F238E27FC236}">
                <a16:creationId xmlns:a16="http://schemas.microsoft.com/office/drawing/2014/main" id="{6117A0DA-313E-5327-DFD0-2434B0B4BA1F}"/>
              </a:ext>
            </a:extLst>
          </p:cNvPr>
          <p:cNvSpPr txBox="1"/>
          <p:nvPr/>
        </p:nvSpPr>
        <p:spPr>
          <a:xfrm>
            <a:off x="2823362" y="1881778"/>
            <a:ext cx="4532660" cy="1569660"/>
          </a:xfrm>
          <a:prstGeom prst="rect">
            <a:avLst/>
          </a:prstGeom>
          <a:noFill/>
        </p:spPr>
        <p:txBody>
          <a:bodyPr wrap="square" rtlCol="0">
            <a:spAutoFit/>
          </a:bodyPr>
          <a:lstStyle/>
          <a:p>
            <a:r>
              <a:rPr lang="en-VN" sz="2400" dirty="0">
                <a:solidFill>
                  <a:schemeClr val="accent1">
                    <a:lumMod val="40000"/>
                    <a:lumOff val="60000"/>
                  </a:schemeClr>
                </a:solidFill>
                <a:latin typeface="Times New Roman" panose="02020603050405020304" pitchFamily="18" charset="0"/>
                <a:cs typeface="Times New Roman" panose="02020603050405020304" pitchFamily="18" charset="0"/>
              </a:rPr>
              <a:t>CHƯƠNG </a:t>
            </a:r>
            <a:r>
              <a:rPr lang="en-US" sz="2400" dirty="0">
                <a:solidFill>
                  <a:schemeClr val="accent1">
                    <a:lumMod val="40000"/>
                    <a:lumOff val="60000"/>
                  </a:schemeClr>
                </a:solidFill>
                <a:latin typeface="Times New Roman" panose="02020603050405020304" pitchFamily="18" charset="0"/>
                <a:cs typeface="Times New Roman" panose="02020603050405020304" pitchFamily="18" charset="0"/>
              </a:rPr>
              <a:t>I	</a:t>
            </a:r>
            <a:r>
              <a:rPr lang="en-VN" sz="2400" dirty="0">
                <a:solidFill>
                  <a:schemeClr val="accent1">
                    <a:lumMod val="40000"/>
                    <a:lumOff val="60000"/>
                  </a:schemeClr>
                </a:solidFill>
                <a:latin typeface="Times New Roman" panose="02020603050405020304" pitchFamily="18" charset="0"/>
                <a:cs typeface="Times New Roman" panose="02020603050405020304" pitchFamily="18" charset="0"/>
              </a:rPr>
              <a:t>: GIỚI THIỆU</a:t>
            </a:r>
          </a:p>
          <a:p>
            <a:r>
              <a:rPr lang="en-VN" sz="2400" dirty="0">
                <a:solidFill>
                  <a:schemeClr val="accent1">
                    <a:lumMod val="40000"/>
                    <a:lumOff val="60000"/>
                  </a:schemeClr>
                </a:solidFill>
                <a:latin typeface="Times New Roman" panose="02020603050405020304" pitchFamily="18" charset="0"/>
                <a:cs typeface="Times New Roman" panose="02020603050405020304" pitchFamily="18" charset="0"/>
              </a:rPr>
              <a:t>CHƯƠNG </a:t>
            </a:r>
            <a:r>
              <a:rPr lang="en-US" sz="2400" dirty="0">
                <a:solidFill>
                  <a:schemeClr val="accent1">
                    <a:lumMod val="40000"/>
                    <a:lumOff val="60000"/>
                  </a:schemeClr>
                </a:solidFill>
                <a:latin typeface="Times New Roman" panose="02020603050405020304" pitchFamily="18" charset="0"/>
                <a:cs typeface="Times New Roman" panose="02020603050405020304" pitchFamily="18" charset="0"/>
              </a:rPr>
              <a:t>II	</a:t>
            </a:r>
            <a:r>
              <a:rPr lang="en-VN" sz="2400" dirty="0">
                <a:solidFill>
                  <a:schemeClr val="accent1">
                    <a:lumMod val="40000"/>
                    <a:lumOff val="60000"/>
                  </a:schemeClr>
                </a:solidFill>
                <a:latin typeface="Times New Roman" panose="02020603050405020304" pitchFamily="18" charset="0"/>
                <a:cs typeface="Times New Roman" panose="02020603050405020304" pitchFamily="18" charset="0"/>
              </a:rPr>
              <a:t>: NỘI DUNG </a:t>
            </a:r>
          </a:p>
          <a:p>
            <a:r>
              <a:rPr lang="en-VN" sz="2400" dirty="0">
                <a:solidFill>
                  <a:schemeClr val="accent1">
                    <a:lumMod val="40000"/>
                    <a:lumOff val="60000"/>
                  </a:schemeClr>
                </a:solidFill>
                <a:latin typeface="Times New Roman" panose="02020603050405020304" pitchFamily="18" charset="0"/>
                <a:cs typeface="Times New Roman" panose="02020603050405020304" pitchFamily="18" charset="0"/>
              </a:rPr>
              <a:t>CHƯƠNG</a:t>
            </a:r>
            <a:r>
              <a:rPr lang="en-US" sz="2400" dirty="0">
                <a:solidFill>
                  <a:schemeClr val="accent1">
                    <a:lumMod val="40000"/>
                    <a:lumOff val="60000"/>
                  </a:schemeClr>
                </a:solidFill>
                <a:latin typeface="Times New Roman" panose="02020603050405020304" pitchFamily="18" charset="0"/>
                <a:cs typeface="Times New Roman" panose="02020603050405020304" pitchFamily="18" charset="0"/>
              </a:rPr>
              <a:t> III	</a:t>
            </a:r>
            <a:r>
              <a:rPr lang="en-VN" sz="2400" dirty="0">
                <a:solidFill>
                  <a:schemeClr val="accent1">
                    <a:lumMod val="40000"/>
                    <a:lumOff val="60000"/>
                  </a:schemeClr>
                </a:solidFill>
                <a:latin typeface="Times New Roman" panose="02020603050405020304" pitchFamily="18" charset="0"/>
                <a:cs typeface="Times New Roman" panose="02020603050405020304" pitchFamily="18" charset="0"/>
              </a:rPr>
              <a:t>: KẾT QUẢ</a:t>
            </a:r>
            <a:endParaRPr lang="en-US" sz="2400" dirty="0">
              <a:solidFill>
                <a:schemeClr val="accent1">
                  <a:lumMod val="40000"/>
                  <a:lumOff val="60000"/>
                </a:schemeClr>
              </a:solidFill>
              <a:latin typeface="Times New Roman" panose="02020603050405020304" pitchFamily="18" charset="0"/>
              <a:cs typeface="Times New Roman" panose="02020603050405020304" pitchFamily="18" charset="0"/>
            </a:endParaRPr>
          </a:p>
          <a:p>
            <a:r>
              <a:rPr lang="en-US" sz="2400" dirty="0">
                <a:solidFill>
                  <a:schemeClr val="accent1">
                    <a:lumMod val="40000"/>
                    <a:lumOff val="60000"/>
                  </a:schemeClr>
                </a:solidFill>
                <a:latin typeface="Times New Roman" panose="02020603050405020304" pitchFamily="18" charset="0"/>
                <a:cs typeface="Times New Roman" panose="02020603050405020304" pitchFamily="18" charset="0"/>
              </a:rPr>
              <a:t>CHƯƠNG IV	: KẾT LUẬN</a:t>
            </a:r>
            <a:endParaRPr lang="en-VN" sz="2400" dirty="0">
              <a:solidFill>
                <a:schemeClr val="accent1">
                  <a:lumMod val="40000"/>
                  <a:lumOff val="60000"/>
                </a:schemeClr>
              </a:solidFill>
              <a:latin typeface="Times New Roman" panose="02020603050405020304" pitchFamily="18" charset="0"/>
              <a:cs typeface="Times New Roman" panose="02020603050405020304" pitchFamily="18" charset="0"/>
            </a:endParaRPr>
          </a:p>
        </p:txBody>
      </p:sp>
      <p:sp>
        <p:nvSpPr>
          <p:cNvPr id="4" name="Google Shape;351;p13">
            <a:extLst>
              <a:ext uri="{FF2B5EF4-FFF2-40B4-BE49-F238E27FC236}">
                <a16:creationId xmlns:a16="http://schemas.microsoft.com/office/drawing/2014/main" id="{FBEAB709-595B-8F40-B917-76145E030F4D}"/>
              </a:ext>
            </a:extLst>
          </p:cNvPr>
          <p:cNvSpPr txBox="1">
            <a:spLocks/>
          </p:cNvSpPr>
          <p:nvPr/>
        </p:nvSpPr>
        <p:spPr>
          <a:xfrm>
            <a:off x="2352896" y="1315586"/>
            <a:ext cx="5003126" cy="50732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9pPr>
          </a:lstStyle>
          <a:p>
            <a:pPr algn="ctr"/>
            <a:r>
              <a:rPr lang="en-US" sz="3000" dirty="0">
                <a:latin typeface="Times New Roman" panose="02020603050405020304" pitchFamily="18" charset="0"/>
                <a:cs typeface="Times New Roman" panose="02020603050405020304" pitchFamily="18" charset="0"/>
              </a:rPr>
              <a:t>NỘI DUNG THUYẾT TRÌNH</a:t>
            </a:r>
            <a:endParaRPr lang="vi-VN" sz="3000" dirty="0">
              <a:latin typeface="Times New Roman" panose="02020603050405020304" pitchFamily="18" charset="0"/>
              <a:cs typeface="Times New Roman" panose="02020603050405020304" pitchFamily="18" charset="0"/>
            </a:endParaRPr>
          </a:p>
        </p:txBody>
      </p:sp>
      <p:sp>
        <p:nvSpPr>
          <p:cNvPr id="5" name="Google Shape;359;p14">
            <a:extLst>
              <a:ext uri="{FF2B5EF4-FFF2-40B4-BE49-F238E27FC236}">
                <a16:creationId xmlns:a16="http://schemas.microsoft.com/office/drawing/2014/main" id="{35F8A52A-91A7-A2B1-C78B-4EB376AD6831}"/>
              </a:ext>
            </a:extLst>
          </p:cNvPr>
          <p:cNvSpPr txBox="1">
            <a:spLocks/>
          </p:cNvSpPr>
          <p:nvPr/>
        </p:nvSpPr>
        <p:spPr>
          <a:xfrm>
            <a:off x="8790431" y="4681982"/>
            <a:ext cx="35356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a:t>
            </a:r>
          </a:p>
        </p:txBody>
      </p:sp>
    </p:spTree>
    <p:extLst>
      <p:ext uri="{BB962C8B-B14F-4D97-AF65-F5344CB8AC3E}">
        <p14:creationId xmlns:p14="http://schemas.microsoft.com/office/powerpoint/2010/main" val="2733660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30</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ỨNG DỤNG CỦA CÁC THƯ VIỆN</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453783"/>
            <a:ext cx="7115280" cy="40610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en-US" sz="1400" dirty="0">
                <a:solidFill>
                  <a:schemeClr val="accent1">
                    <a:lumMod val="20000"/>
                    <a:lumOff val="80000"/>
                  </a:schemeClr>
                </a:solidFill>
                <a:latin typeface="Times New Roman" panose="02020603050405020304" pitchFamily="18" charset="0"/>
                <a:cs typeface="Times New Roman" panose="02020603050405020304" pitchFamily="18" charset="0"/>
              </a:rPr>
              <a:t>2. GIỚI THIỆU VỀ AXIOS:</a:t>
            </a: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Axios, một thư viện HTTP client dựa trên promise, được ứng dụng trong React Native để thực hiện các yêu cầu HTTP. Với cú pháp đơn giản, Axios hỗ trợ các phương thức như get, post, put, và delete, đồng thời sử dụng promise để xử lý kết quả một cách dễ đọc. Điểm đặc biệt của Axios là tính năng interceptors, cho phép can thiệp vào xử lý yêu cầu và phản hồi. Nó còn tự động chuyển đổi dữ liệu giữa JavaScript và JSON, hỗ trợ xử lý lỗi linh hoạt, và cung cấp nhiều tính năng tiện ích như hủy yêu cầu và hỗ trợ bảo mật CSRF. Axios không chỉ hỗ trợ React Native mà còn nhiều nền tảng khác như Node.js và React.</a:t>
            </a: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vi-VN" sz="1400" dirty="0">
              <a:solidFill>
                <a:schemeClr val="accent1">
                  <a:lumMod val="20000"/>
                  <a:lumOff val="80000"/>
                </a:schemeClr>
              </a:solidFill>
              <a:latin typeface="Times New Roman" panose="02020603050405020304" pitchFamily="18" charset="0"/>
              <a:cs typeface="Times New Roman" panose="02020603050405020304" pitchFamily="18" charset="0"/>
            </a:endParaRPr>
          </a:p>
        </p:txBody>
      </p:sp>
      <p:pic>
        <p:nvPicPr>
          <p:cNvPr id="6" name="Picture 5" descr="A purple number one on a black background&#10;&#10;Description automatically generated">
            <a:extLst>
              <a:ext uri="{FF2B5EF4-FFF2-40B4-BE49-F238E27FC236}">
                <a16:creationId xmlns:a16="http://schemas.microsoft.com/office/drawing/2014/main" id="{3EDAAE70-291A-2D89-A6C7-9033E00817F8}"/>
              </a:ext>
            </a:extLst>
          </p:cNvPr>
          <p:cNvPicPr>
            <a:picLocks noChangeAspect="1"/>
          </p:cNvPicPr>
          <p:nvPr/>
        </p:nvPicPr>
        <p:blipFill>
          <a:blip r:embed="rId3"/>
          <a:stretch>
            <a:fillRect/>
          </a:stretch>
        </p:blipFill>
        <p:spPr>
          <a:xfrm>
            <a:off x="2490787" y="1098914"/>
            <a:ext cx="5591175" cy="819150"/>
          </a:xfrm>
          <a:prstGeom prst="rect">
            <a:avLst/>
          </a:prstGeom>
        </p:spPr>
      </p:pic>
      <p:sp>
        <p:nvSpPr>
          <p:cNvPr id="2" name="Google Shape;359;p14">
            <a:extLst>
              <a:ext uri="{FF2B5EF4-FFF2-40B4-BE49-F238E27FC236}">
                <a16:creationId xmlns:a16="http://schemas.microsoft.com/office/drawing/2014/main" id="{BE57EC2A-84C7-6645-279C-F31297EC9E9E}"/>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30</a:t>
            </a:r>
          </a:p>
        </p:txBody>
      </p:sp>
    </p:spTree>
    <p:extLst>
      <p:ext uri="{BB962C8B-B14F-4D97-AF65-F5344CB8AC3E}">
        <p14:creationId xmlns:p14="http://schemas.microsoft.com/office/powerpoint/2010/main" val="40735645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31</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ỨNG DỤNG CỦA CÁC THƯ VIỆN</a:t>
            </a:r>
          </a:p>
        </p:txBody>
      </p:sp>
      <p:pic>
        <p:nvPicPr>
          <p:cNvPr id="2" name="Picture 1" descr="A computer screen with text and numbers&#10;&#10;Description automatically generated">
            <a:extLst>
              <a:ext uri="{FF2B5EF4-FFF2-40B4-BE49-F238E27FC236}">
                <a16:creationId xmlns:a16="http://schemas.microsoft.com/office/drawing/2014/main" id="{1844B783-C47C-6670-07E8-A2E1C660C5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6592" y="613854"/>
            <a:ext cx="4654233" cy="1879367"/>
          </a:xfrm>
          <a:prstGeom prst="rect">
            <a:avLst/>
          </a:prstGeom>
        </p:spPr>
      </p:pic>
      <p:pic>
        <p:nvPicPr>
          <p:cNvPr id="7" name="Picture 6" descr="A computer screen shot of a program code&#10;&#10;Description automatically generated">
            <a:extLst>
              <a:ext uri="{FF2B5EF4-FFF2-40B4-BE49-F238E27FC236}">
                <a16:creationId xmlns:a16="http://schemas.microsoft.com/office/drawing/2014/main" id="{E08E6942-7808-F8AA-0C7B-ADF58913549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46592" y="2629802"/>
            <a:ext cx="4654232" cy="2028991"/>
          </a:xfrm>
          <a:prstGeom prst="rect">
            <a:avLst/>
          </a:prstGeom>
        </p:spPr>
      </p:pic>
      <p:sp>
        <p:nvSpPr>
          <p:cNvPr id="8" name="Google Shape;359;p14">
            <a:extLst>
              <a:ext uri="{FF2B5EF4-FFF2-40B4-BE49-F238E27FC236}">
                <a16:creationId xmlns:a16="http://schemas.microsoft.com/office/drawing/2014/main" id="{B604B169-FE1C-7A0C-A06F-6BF2D511DEFE}"/>
              </a:ext>
            </a:extLst>
          </p:cNvPr>
          <p:cNvSpPr txBox="1">
            <a:spLocks/>
          </p:cNvSpPr>
          <p:nvPr/>
        </p:nvSpPr>
        <p:spPr>
          <a:xfrm>
            <a:off x="6889529" y="2178407"/>
            <a:ext cx="2173647" cy="629627"/>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19. </a:t>
            </a:r>
            <a:r>
              <a:rPr lang="en-US" dirty="0" err="1">
                <a:solidFill>
                  <a:schemeClr val="tx1"/>
                </a:solidFill>
                <a:latin typeface="Times New Roman" panose="02020603050405020304" pitchFamily="18" charset="0"/>
                <a:cs typeface="Times New Roman" panose="02020603050405020304" pitchFamily="18" charset="0"/>
              </a:rPr>
              <a:t>Các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hàm</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gọi</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và</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xử</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lý</a:t>
            </a:r>
            <a:r>
              <a:rPr lang="en-US" dirty="0">
                <a:solidFill>
                  <a:schemeClr val="tx1"/>
                </a:solidFill>
                <a:latin typeface="Times New Roman" panose="02020603050405020304" pitchFamily="18" charset="0"/>
                <a:cs typeface="Times New Roman" panose="02020603050405020304" pitchFamily="18" charset="0"/>
              </a:rPr>
              <a:t> product</a:t>
            </a:r>
          </a:p>
        </p:txBody>
      </p:sp>
      <p:sp>
        <p:nvSpPr>
          <p:cNvPr id="11" name="Google Shape;359;p14">
            <a:extLst>
              <a:ext uri="{FF2B5EF4-FFF2-40B4-BE49-F238E27FC236}">
                <a16:creationId xmlns:a16="http://schemas.microsoft.com/office/drawing/2014/main" id="{FFB17C12-EE07-732D-870C-193A5DB31457}"/>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31</a:t>
            </a:r>
          </a:p>
        </p:txBody>
      </p:sp>
    </p:spTree>
    <p:extLst>
      <p:ext uri="{BB962C8B-B14F-4D97-AF65-F5344CB8AC3E}">
        <p14:creationId xmlns:p14="http://schemas.microsoft.com/office/powerpoint/2010/main" val="17336054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32</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ỨNG DỤNG CỦA CÁC THƯ VIỆN</a:t>
            </a:r>
          </a:p>
        </p:txBody>
      </p:sp>
      <p:sp>
        <p:nvSpPr>
          <p:cNvPr id="8" name="Google Shape;359;p14">
            <a:extLst>
              <a:ext uri="{FF2B5EF4-FFF2-40B4-BE49-F238E27FC236}">
                <a16:creationId xmlns:a16="http://schemas.microsoft.com/office/drawing/2014/main" id="{B604B169-FE1C-7A0C-A06F-6BF2D511DEFE}"/>
              </a:ext>
            </a:extLst>
          </p:cNvPr>
          <p:cNvSpPr txBox="1">
            <a:spLocks/>
          </p:cNvSpPr>
          <p:nvPr/>
        </p:nvSpPr>
        <p:spPr>
          <a:xfrm>
            <a:off x="6746654" y="2256935"/>
            <a:ext cx="2173647" cy="629627"/>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20. </a:t>
            </a:r>
            <a:r>
              <a:rPr lang="en-US" dirty="0" err="1">
                <a:solidFill>
                  <a:schemeClr val="tx1"/>
                </a:solidFill>
                <a:latin typeface="Times New Roman" panose="02020603050405020304" pitchFamily="18" charset="0"/>
                <a:cs typeface="Times New Roman" panose="02020603050405020304" pitchFamily="18" charset="0"/>
              </a:rPr>
              <a:t>Các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hàm</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gọi</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và</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xử</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lý</a:t>
            </a:r>
            <a:r>
              <a:rPr lang="en-US" dirty="0">
                <a:solidFill>
                  <a:schemeClr val="tx1"/>
                </a:solidFill>
                <a:latin typeface="Times New Roman" panose="02020603050405020304" pitchFamily="18" charset="0"/>
                <a:cs typeface="Times New Roman" panose="02020603050405020304" pitchFamily="18" charset="0"/>
              </a:rPr>
              <a:t> product</a:t>
            </a:r>
          </a:p>
        </p:txBody>
      </p:sp>
      <p:pic>
        <p:nvPicPr>
          <p:cNvPr id="4" name="Picture 3" descr="A screen shot of a computer code&#10;&#10;Description automatically generated">
            <a:extLst>
              <a:ext uri="{FF2B5EF4-FFF2-40B4-BE49-F238E27FC236}">
                <a16:creationId xmlns:a16="http://schemas.microsoft.com/office/drawing/2014/main" id="{7A87E1AC-CAA4-1773-69B2-9E30C4E3FB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6592" y="670918"/>
            <a:ext cx="4654232" cy="1752160"/>
          </a:xfrm>
          <a:prstGeom prst="rect">
            <a:avLst/>
          </a:prstGeom>
        </p:spPr>
      </p:pic>
      <p:pic>
        <p:nvPicPr>
          <p:cNvPr id="5" name="Picture 4" descr="A screen shot of a computer program&#10;&#10;Description automatically generated">
            <a:extLst>
              <a:ext uri="{FF2B5EF4-FFF2-40B4-BE49-F238E27FC236}">
                <a16:creationId xmlns:a16="http://schemas.microsoft.com/office/drawing/2014/main" id="{C7C6C574-6A07-B49E-C7B0-2FA9781E7A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2584" y="2571749"/>
            <a:ext cx="4654232" cy="2392725"/>
          </a:xfrm>
          <a:prstGeom prst="rect">
            <a:avLst/>
          </a:prstGeom>
        </p:spPr>
      </p:pic>
      <p:sp>
        <p:nvSpPr>
          <p:cNvPr id="6" name="Google Shape;359;p14">
            <a:extLst>
              <a:ext uri="{FF2B5EF4-FFF2-40B4-BE49-F238E27FC236}">
                <a16:creationId xmlns:a16="http://schemas.microsoft.com/office/drawing/2014/main" id="{4F3C3C23-3B32-2A23-7F49-D06255D147B0}"/>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32</a:t>
            </a:r>
          </a:p>
        </p:txBody>
      </p:sp>
    </p:spTree>
    <p:extLst>
      <p:ext uri="{BB962C8B-B14F-4D97-AF65-F5344CB8AC3E}">
        <p14:creationId xmlns:p14="http://schemas.microsoft.com/office/powerpoint/2010/main" val="28743205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33</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ỨNG DỤNG CỦA CÁC THƯ VIỆN</a:t>
            </a:r>
          </a:p>
        </p:txBody>
      </p:sp>
      <p:sp>
        <p:nvSpPr>
          <p:cNvPr id="8" name="Google Shape;359;p14">
            <a:extLst>
              <a:ext uri="{FF2B5EF4-FFF2-40B4-BE49-F238E27FC236}">
                <a16:creationId xmlns:a16="http://schemas.microsoft.com/office/drawing/2014/main" id="{B604B169-FE1C-7A0C-A06F-6BF2D511DEFE}"/>
              </a:ext>
            </a:extLst>
          </p:cNvPr>
          <p:cNvSpPr txBox="1">
            <a:spLocks/>
          </p:cNvSpPr>
          <p:nvPr/>
        </p:nvSpPr>
        <p:spPr>
          <a:xfrm>
            <a:off x="6746654" y="2256935"/>
            <a:ext cx="2173647" cy="629627"/>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21. </a:t>
            </a:r>
            <a:r>
              <a:rPr lang="en-US" dirty="0" err="1">
                <a:solidFill>
                  <a:schemeClr val="tx1"/>
                </a:solidFill>
                <a:latin typeface="Times New Roman" panose="02020603050405020304" pitchFamily="18" charset="0"/>
                <a:cs typeface="Times New Roman" panose="02020603050405020304" pitchFamily="18" charset="0"/>
              </a:rPr>
              <a:t>Các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hàm</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gọi</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và</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xử</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lý</a:t>
            </a:r>
            <a:r>
              <a:rPr lang="en-US" dirty="0">
                <a:solidFill>
                  <a:schemeClr val="tx1"/>
                </a:solidFill>
                <a:latin typeface="Times New Roman" panose="02020603050405020304" pitchFamily="18" charset="0"/>
                <a:cs typeface="Times New Roman" panose="02020603050405020304" pitchFamily="18" charset="0"/>
              </a:rPr>
              <a:t> API login</a:t>
            </a:r>
          </a:p>
        </p:txBody>
      </p:sp>
      <p:pic>
        <p:nvPicPr>
          <p:cNvPr id="2" name="Picture 1" descr="A screen shot of a computer program&#10;&#10;Description automatically generated">
            <a:extLst>
              <a:ext uri="{FF2B5EF4-FFF2-40B4-BE49-F238E27FC236}">
                <a16:creationId xmlns:a16="http://schemas.microsoft.com/office/drawing/2014/main" id="{AE62CA0B-7EC3-B346-A7CA-574CFB38630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51036" y="613853"/>
            <a:ext cx="3929857" cy="2005628"/>
          </a:xfrm>
          <a:prstGeom prst="rect">
            <a:avLst/>
          </a:prstGeom>
        </p:spPr>
      </p:pic>
      <p:pic>
        <p:nvPicPr>
          <p:cNvPr id="6" name="Picture 5" descr="A screen shot of a computer program&#10;&#10;Description automatically generated">
            <a:extLst>
              <a:ext uri="{FF2B5EF4-FFF2-40B4-BE49-F238E27FC236}">
                <a16:creationId xmlns:a16="http://schemas.microsoft.com/office/drawing/2014/main" id="{A0D18786-4565-200A-A692-DCB56C9C54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1036" y="2692780"/>
            <a:ext cx="3929857" cy="2335448"/>
          </a:xfrm>
          <a:prstGeom prst="rect">
            <a:avLst/>
          </a:prstGeom>
        </p:spPr>
      </p:pic>
      <p:sp>
        <p:nvSpPr>
          <p:cNvPr id="9" name="Google Shape;359;p14">
            <a:extLst>
              <a:ext uri="{FF2B5EF4-FFF2-40B4-BE49-F238E27FC236}">
                <a16:creationId xmlns:a16="http://schemas.microsoft.com/office/drawing/2014/main" id="{9108E7DE-1FC8-1876-DB84-7E434780676A}"/>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33</a:t>
            </a:r>
          </a:p>
        </p:txBody>
      </p:sp>
    </p:spTree>
    <p:extLst>
      <p:ext uri="{BB962C8B-B14F-4D97-AF65-F5344CB8AC3E}">
        <p14:creationId xmlns:p14="http://schemas.microsoft.com/office/powerpoint/2010/main" val="19455116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34</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ỨNG DỤNG CỦA CÁC THƯ VIỆN</a:t>
            </a:r>
          </a:p>
        </p:txBody>
      </p:sp>
      <p:sp>
        <p:nvSpPr>
          <p:cNvPr id="8" name="Google Shape;359;p14">
            <a:extLst>
              <a:ext uri="{FF2B5EF4-FFF2-40B4-BE49-F238E27FC236}">
                <a16:creationId xmlns:a16="http://schemas.microsoft.com/office/drawing/2014/main" id="{B604B169-FE1C-7A0C-A06F-6BF2D511DEFE}"/>
              </a:ext>
            </a:extLst>
          </p:cNvPr>
          <p:cNvSpPr txBox="1">
            <a:spLocks/>
          </p:cNvSpPr>
          <p:nvPr/>
        </p:nvSpPr>
        <p:spPr>
          <a:xfrm>
            <a:off x="6746654" y="2256935"/>
            <a:ext cx="2173647" cy="629627"/>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err="1">
                <a:solidFill>
                  <a:schemeClr val="tx1"/>
                </a:solidFill>
                <a:latin typeface="Times New Roman" panose="02020603050405020304" pitchFamily="18" charset="0"/>
                <a:cs typeface="Times New Roman" panose="02020603050405020304" pitchFamily="18" charset="0"/>
              </a:rPr>
              <a:t>Hình</a:t>
            </a:r>
            <a:r>
              <a:rPr lang="en-US" dirty="0">
                <a:solidFill>
                  <a:schemeClr val="tx1"/>
                </a:solidFill>
                <a:latin typeface="Times New Roman" panose="02020603050405020304" pitchFamily="18" charset="0"/>
                <a:cs typeface="Times New Roman" panose="02020603050405020304" pitchFamily="18" charset="0"/>
              </a:rPr>
              <a:t> 22. </a:t>
            </a:r>
            <a:r>
              <a:rPr lang="en-US" dirty="0" err="1">
                <a:solidFill>
                  <a:schemeClr val="tx1"/>
                </a:solidFill>
                <a:latin typeface="Times New Roman" panose="02020603050405020304" pitchFamily="18" charset="0"/>
                <a:cs typeface="Times New Roman" panose="02020603050405020304" pitchFamily="18" charset="0"/>
              </a:rPr>
              <a:t>Các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hàm</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gọi</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và</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xử</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lý</a:t>
            </a:r>
            <a:r>
              <a:rPr lang="en-US" dirty="0">
                <a:solidFill>
                  <a:schemeClr val="tx1"/>
                </a:solidFill>
                <a:latin typeface="Times New Roman" panose="02020603050405020304" pitchFamily="18" charset="0"/>
                <a:cs typeface="Times New Roman" panose="02020603050405020304" pitchFamily="18" charset="0"/>
              </a:rPr>
              <a:t> API cart</a:t>
            </a:r>
          </a:p>
        </p:txBody>
      </p:sp>
      <p:pic>
        <p:nvPicPr>
          <p:cNvPr id="4" name="Picture 3" descr="A screen shot of a computer code&#10;&#10;Description automatically generated">
            <a:extLst>
              <a:ext uri="{FF2B5EF4-FFF2-40B4-BE49-F238E27FC236}">
                <a16:creationId xmlns:a16="http://schemas.microsoft.com/office/drawing/2014/main" id="{AEF382A1-B4F4-53BB-C395-E5C7149A80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6890" y="613855"/>
            <a:ext cx="4578229" cy="2045530"/>
          </a:xfrm>
          <a:prstGeom prst="rect">
            <a:avLst/>
          </a:prstGeom>
        </p:spPr>
      </p:pic>
      <p:pic>
        <p:nvPicPr>
          <p:cNvPr id="5" name="Picture 4" descr="A screen shot of a computer code&#10;&#10;Description automatically generated">
            <a:extLst>
              <a:ext uri="{FF2B5EF4-FFF2-40B4-BE49-F238E27FC236}">
                <a16:creationId xmlns:a16="http://schemas.microsoft.com/office/drawing/2014/main" id="{A3704DAB-7DCA-9A5A-2BBA-CA7BB73F93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62601" y="2788776"/>
            <a:ext cx="4602518" cy="2175699"/>
          </a:xfrm>
          <a:prstGeom prst="rect">
            <a:avLst/>
          </a:prstGeom>
        </p:spPr>
      </p:pic>
      <p:sp>
        <p:nvSpPr>
          <p:cNvPr id="7" name="Google Shape;359;p14">
            <a:extLst>
              <a:ext uri="{FF2B5EF4-FFF2-40B4-BE49-F238E27FC236}">
                <a16:creationId xmlns:a16="http://schemas.microsoft.com/office/drawing/2014/main" id="{B750FDD0-7D5F-092E-1A5F-2336C8D968A5}"/>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34</a:t>
            </a:r>
          </a:p>
        </p:txBody>
      </p:sp>
    </p:spTree>
    <p:extLst>
      <p:ext uri="{BB962C8B-B14F-4D97-AF65-F5344CB8AC3E}">
        <p14:creationId xmlns:p14="http://schemas.microsoft.com/office/powerpoint/2010/main" val="14746019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EE91D3-0264-3489-E5C5-E6B5F908576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35</a:t>
            </a:fld>
            <a:endParaRPr lang="en"/>
          </a:p>
        </p:txBody>
      </p:sp>
      <p:sp>
        <p:nvSpPr>
          <p:cNvPr id="3" name="TextBox 2">
            <a:extLst>
              <a:ext uri="{FF2B5EF4-FFF2-40B4-BE49-F238E27FC236}">
                <a16:creationId xmlns:a16="http://schemas.microsoft.com/office/drawing/2014/main" id="{6117A0DA-313E-5327-DFD0-2434B0B4BA1F}"/>
              </a:ext>
            </a:extLst>
          </p:cNvPr>
          <p:cNvSpPr txBox="1"/>
          <p:nvPr/>
        </p:nvSpPr>
        <p:spPr>
          <a:xfrm>
            <a:off x="2509777" y="2340917"/>
            <a:ext cx="5466730" cy="553998"/>
          </a:xfrm>
          <a:prstGeom prst="rect">
            <a:avLst/>
          </a:prstGeom>
          <a:noFill/>
        </p:spPr>
        <p:txBody>
          <a:bodyPr wrap="square" rtlCol="0">
            <a:spAutoFit/>
          </a:bodyPr>
          <a:lstStyle/>
          <a:p>
            <a:r>
              <a:rPr lang="en-VN" sz="3000" dirty="0">
                <a:solidFill>
                  <a:schemeClr val="accent1">
                    <a:lumMod val="40000"/>
                    <a:lumOff val="60000"/>
                  </a:schemeClr>
                </a:solidFill>
                <a:latin typeface="Times New Roman" panose="02020603050405020304" pitchFamily="18" charset="0"/>
                <a:cs typeface="Times New Roman" panose="02020603050405020304" pitchFamily="18" charset="0"/>
              </a:rPr>
              <a:t>CHƯƠNG </a:t>
            </a:r>
            <a:r>
              <a:rPr lang="en-US" sz="3000" dirty="0">
                <a:solidFill>
                  <a:schemeClr val="accent1">
                    <a:lumMod val="40000"/>
                    <a:lumOff val="60000"/>
                  </a:schemeClr>
                </a:solidFill>
                <a:latin typeface="Times New Roman" panose="02020603050405020304" pitchFamily="18" charset="0"/>
                <a:cs typeface="Times New Roman" panose="02020603050405020304" pitchFamily="18" charset="0"/>
              </a:rPr>
              <a:t>IV </a:t>
            </a:r>
            <a:r>
              <a:rPr lang="en-VN" sz="3000" dirty="0">
                <a:solidFill>
                  <a:schemeClr val="accent1">
                    <a:lumMod val="40000"/>
                    <a:lumOff val="60000"/>
                  </a:schemeClr>
                </a:solidFill>
                <a:latin typeface="Times New Roman" panose="02020603050405020304" pitchFamily="18" charset="0"/>
                <a:cs typeface="Times New Roman" panose="02020603050405020304" pitchFamily="18" charset="0"/>
              </a:rPr>
              <a:t>:</a:t>
            </a:r>
            <a:r>
              <a:rPr lang="en-US" sz="3000" dirty="0">
                <a:solidFill>
                  <a:schemeClr val="accent1">
                    <a:lumMod val="40000"/>
                    <a:lumOff val="60000"/>
                  </a:schemeClr>
                </a:solidFill>
                <a:latin typeface="Times New Roman" panose="02020603050405020304" pitchFamily="18" charset="0"/>
                <a:cs typeface="Times New Roman" panose="02020603050405020304" pitchFamily="18" charset="0"/>
              </a:rPr>
              <a:t> KẾT LUẬN</a:t>
            </a:r>
            <a:endParaRPr lang="en-VN" sz="3000" dirty="0">
              <a:solidFill>
                <a:schemeClr val="accent1">
                  <a:lumMod val="40000"/>
                  <a:lumOff val="60000"/>
                </a:schemeClr>
              </a:solidFill>
              <a:latin typeface="Times New Roman" panose="02020603050405020304" pitchFamily="18" charset="0"/>
              <a:cs typeface="Times New Roman" panose="02020603050405020304" pitchFamily="18" charset="0"/>
            </a:endParaRPr>
          </a:p>
        </p:txBody>
      </p:sp>
      <p:sp>
        <p:nvSpPr>
          <p:cNvPr id="4" name="Google Shape;359;p14">
            <a:extLst>
              <a:ext uri="{FF2B5EF4-FFF2-40B4-BE49-F238E27FC236}">
                <a16:creationId xmlns:a16="http://schemas.microsoft.com/office/drawing/2014/main" id="{B25058BD-0B58-EC2C-9AB3-CEFA2656C309}"/>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35</a:t>
            </a:r>
          </a:p>
        </p:txBody>
      </p:sp>
    </p:spTree>
    <p:extLst>
      <p:ext uri="{BB962C8B-B14F-4D97-AF65-F5344CB8AC3E}">
        <p14:creationId xmlns:p14="http://schemas.microsoft.com/office/powerpoint/2010/main" val="28006232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36</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A. THÁCH THỨC</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872578" y="613854"/>
            <a:ext cx="7115280" cy="42752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Tuy nhiên, nhóm cũng đối mặt với thách thức </a:t>
            </a:r>
            <a:r>
              <a:rPr lang="en-US" sz="1400" dirty="0" err="1">
                <a:solidFill>
                  <a:schemeClr val="accent1">
                    <a:lumMod val="20000"/>
                    <a:lumOff val="80000"/>
                  </a:schemeClr>
                </a:solidFill>
                <a:latin typeface="Times New Roman" panose="02020603050405020304" pitchFamily="18" charset="0"/>
                <a:cs typeface="Times New Roman" panose="02020603050405020304" pitchFamily="18" charset="0"/>
              </a:rPr>
              <a:t>như</a:t>
            </a: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a:t>
            </a:r>
          </a:p>
          <a:p>
            <a:pPr marL="0" indent="0">
              <a:lnSpc>
                <a:spcPct val="150000"/>
              </a:lnSpc>
              <a:spcBef>
                <a:spcPts val="0"/>
              </a:spcBef>
              <a:buNone/>
            </a:pPr>
            <a:endParaRPr lang="vi-VN"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en-US" sz="1400" dirty="0">
                <a:solidFill>
                  <a:schemeClr val="accent1">
                    <a:lumMod val="20000"/>
                    <a:lumOff val="80000"/>
                  </a:schemeClr>
                </a:solidFill>
                <a:latin typeface="Times New Roman" panose="02020603050405020304" pitchFamily="18" charset="0"/>
                <a:cs typeface="Times New Roman" panose="02020603050405020304" pitchFamily="18" charset="0"/>
              </a:rPr>
              <a:t>1. </a:t>
            </a: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Quản Lý Trạng Thái:</a:t>
            </a: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Sử dụng Redux hoặc Context API để quản lý trạng thái một cách hiệu quả trong ứng dụng lớn.</a:t>
            </a: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vi-VN"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en-US" sz="1400" dirty="0">
                <a:solidFill>
                  <a:schemeClr val="accent1">
                    <a:lumMod val="20000"/>
                    <a:lumOff val="80000"/>
                  </a:schemeClr>
                </a:solidFill>
                <a:latin typeface="Times New Roman" panose="02020603050405020304" pitchFamily="18" charset="0"/>
                <a:cs typeface="Times New Roman" panose="02020603050405020304" pitchFamily="18" charset="0"/>
              </a:rPr>
              <a:t>2. </a:t>
            </a: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Xử Lý Đa Nhiệm và Bất Đồng Bộ:</a:t>
            </a: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Sử dụng Promise, async/await để giải quyết vấn đề bất đồng bộ khi gửi yêu cầu mạng hoặc xử lý dữ liệu.</a:t>
            </a: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en-US" sz="1400" dirty="0">
                <a:solidFill>
                  <a:schemeClr val="accent1">
                    <a:lumMod val="20000"/>
                    <a:lumOff val="80000"/>
                  </a:schemeClr>
                </a:solidFill>
                <a:latin typeface="Times New Roman" panose="02020603050405020304" pitchFamily="18" charset="0"/>
                <a:cs typeface="Times New Roman" panose="02020603050405020304" pitchFamily="18" charset="0"/>
              </a:rPr>
              <a:t>3. </a:t>
            </a: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Thiết Kế Giao Diện Người Dùng:</a:t>
            </a: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Sử dụng thư viện UI hoặc tạo các thành phần tuỳ chỉnh để đảm bảo giao diện đẹp, thân thiện và hiệu quả.</a:t>
            </a:r>
          </a:p>
        </p:txBody>
      </p:sp>
      <p:sp>
        <p:nvSpPr>
          <p:cNvPr id="2" name="Google Shape;359;p14">
            <a:extLst>
              <a:ext uri="{FF2B5EF4-FFF2-40B4-BE49-F238E27FC236}">
                <a16:creationId xmlns:a16="http://schemas.microsoft.com/office/drawing/2014/main" id="{436F84AF-6D5E-EEDA-7466-4F5C7930204C}"/>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36</a:t>
            </a:r>
          </a:p>
        </p:txBody>
      </p:sp>
    </p:spTree>
    <p:extLst>
      <p:ext uri="{BB962C8B-B14F-4D97-AF65-F5344CB8AC3E}">
        <p14:creationId xmlns:p14="http://schemas.microsoft.com/office/powerpoint/2010/main" val="7076459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37</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74157"/>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B. HỌC HỎI</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872578" y="613854"/>
            <a:ext cx="7115280" cy="42752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React Native đã chứng minh tính hiệu quả của mình qua các điểm sau:</a:t>
            </a: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en-US" sz="1400" dirty="0">
                <a:solidFill>
                  <a:schemeClr val="accent1">
                    <a:lumMod val="20000"/>
                    <a:lumOff val="80000"/>
                  </a:schemeClr>
                </a:solidFill>
                <a:latin typeface="Times New Roman" panose="02020603050405020304" pitchFamily="18" charset="0"/>
                <a:cs typeface="Times New Roman" panose="02020603050405020304" pitchFamily="18" charset="0"/>
              </a:rPr>
              <a:t>1. </a:t>
            </a: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Đa Nền Tảng:</a:t>
            </a: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Phát triển ứng dụng đa nền tảng với một mã nguồn giảm thời gian và chi phí đáng kể so với xây dựng từ đầu cho mỗi nền tảng.</a:t>
            </a: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vi-VN"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en-US" sz="1400" dirty="0">
                <a:solidFill>
                  <a:schemeClr val="accent1">
                    <a:lumMod val="20000"/>
                    <a:lumOff val="80000"/>
                  </a:schemeClr>
                </a:solidFill>
                <a:latin typeface="Times New Roman" panose="02020603050405020304" pitchFamily="18" charset="0"/>
                <a:cs typeface="Times New Roman" panose="02020603050405020304" pitchFamily="18" charset="0"/>
              </a:rPr>
              <a:t>2. </a:t>
            </a: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Cộng Đồng Lớn:</a:t>
            </a: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Có một cộng đồng lớn hỗ trợ, tạo điều kiện để tìm giải pháp, chia sẻ kiến thức và sử dụng các thư viện có sẵn.</a:t>
            </a: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vi-VN"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en-US" sz="1400" dirty="0">
                <a:solidFill>
                  <a:schemeClr val="accent1">
                    <a:lumMod val="20000"/>
                    <a:lumOff val="80000"/>
                  </a:schemeClr>
                </a:solidFill>
                <a:latin typeface="Times New Roman" panose="02020603050405020304" pitchFamily="18" charset="0"/>
                <a:cs typeface="Times New Roman" panose="02020603050405020304" pitchFamily="18" charset="0"/>
              </a:rPr>
              <a:t>3. </a:t>
            </a: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Tính Tương Thích:</a:t>
            </a:r>
          </a:p>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Tương thích tốt với nhiều thư viện và frameworks khác, giúp tích hợp tính năng và công cụ một cách dễ dàng.</a:t>
            </a:r>
          </a:p>
        </p:txBody>
      </p:sp>
      <p:sp>
        <p:nvSpPr>
          <p:cNvPr id="2" name="Google Shape;359;p14">
            <a:extLst>
              <a:ext uri="{FF2B5EF4-FFF2-40B4-BE49-F238E27FC236}">
                <a16:creationId xmlns:a16="http://schemas.microsoft.com/office/drawing/2014/main" id="{CDAFA711-F392-A940-4631-BE28FF1960BF}"/>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37</a:t>
            </a:r>
          </a:p>
        </p:txBody>
      </p:sp>
    </p:spTree>
    <p:extLst>
      <p:ext uri="{BB962C8B-B14F-4D97-AF65-F5344CB8AC3E}">
        <p14:creationId xmlns:p14="http://schemas.microsoft.com/office/powerpoint/2010/main" val="4739938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38</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38635"/>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solidFill>
                  <a:srgbClr val="FF9966"/>
                </a:solidFill>
                <a:latin typeface="Times New Roman" panose="02020603050405020304" pitchFamily="18" charset="0"/>
                <a:cs typeface="Times New Roman" panose="02020603050405020304" pitchFamily="18" charset="0"/>
              </a:rPr>
              <a:t>C. KẾT LUẬN</a:t>
            </a:r>
          </a:p>
        </p:txBody>
      </p:sp>
      <p:sp>
        <p:nvSpPr>
          <p:cNvPr id="4" name="Google Shape;360;p14">
            <a:extLst>
              <a:ext uri="{FF2B5EF4-FFF2-40B4-BE49-F238E27FC236}">
                <a16:creationId xmlns:a16="http://schemas.microsoft.com/office/drawing/2014/main" id="{6FFE24F3-3D91-72B6-C031-BF01002FD64B}"/>
              </a:ext>
            </a:extLst>
          </p:cNvPr>
          <p:cNvSpPr txBox="1">
            <a:spLocks/>
          </p:cNvSpPr>
          <p:nvPr/>
        </p:nvSpPr>
        <p:spPr>
          <a:xfrm>
            <a:off x="1922584" y="878173"/>
            <a:ext cx="7115280" cy="21793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lnSpc>
                <a:spcPct val="150000"/>
              </a:lnSpc>
              <a:spcBef>
                <a:spcPts val="0"/>
              </a:spcBef>
              <a:buNone/>
            </a:pPr>
            <a:r>
              <a:rPr lang="vi-VN" sz="1400" dirty="0">
                <a:solidFill>
                  <a:schemeClr val="accent1">
                    <a:lumMod val="20000"/>
                    <a:lumOff val="80000"/>
                  </a:schemeClr>
                </a:solidFill>
                <a:latin typeface="Times New Roman" panose="02020603050405020304" pitchFamily="18" charset="0"/>
                <a:cs typeface="Times New Roman" panose="02020603050405020304" pitchFamily="18" charset="0"/>
              </a:rPr>
              <a:t>Học hỏi và phát triển kỹ năng liên quan đến cấu trúc dự án, quản lý thư viện, debugging và kiểm thử là phần quan trọng của hành trình này. Nhóm đã tận dụng sức mạnh của React Native để phát triển ứng dụng đa nền tảng một cách hiệu quả, rèn luyện kỹ năng lập trình, thiết kế giao diện người dùng và quản lý mã nguồn.</a:t>
            </a: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en-US" sz="1400" dirty="0">
              <a:solidFill>
                <a:schemeClr val="accent1">
                  <a:lumMod val="20000"/>
                  <a:lumOff val="80000"/>
                </a:schemeClr>
              </a:solidFill>
              <a:latin typeface="Times New Roman" panose="02020603050405020304" pitchFamily="18" charset="0"/>
              <a:cs typeface="Times New Roman" panose="02020603050405020304" pitchFamily="18" charset="0"/>
            </a:endParaRPr>
          </a:p>
          <a:p>
            <a:pPr marL="0" indent="0">
              <a:lnSpc>
                <a:spcPct val="150000"/>
              </a:lnSpc>
              <a:spcBef>
                <a:spcPts val="0"/>
              </a:spcBef>
              <a:buNone/>
            </a:pPr>
            <a:endParaRPr lang="vi-VN" sz="1400" dirty="0">
              <a:solidFill>
                <a:schemeClr val="accent1">
                  <a:lumMod val="20000"/>
                  <a:lumOff val="80000"/>
                </a:schemeClr>
              </a:solidFill>
              <a:latin typeface="Times New Roman" panose="02020603050405020304" pitchFamily="18" charset="0"/>
              <a:cs typeface="Times New Roman" panose="02020603050405020304" pitchFamily="18" charset="0"/>
            </a:endParaRPr>
          </a:p>
        </p:txBody>
      </p:sp>
      <p:sp>
        <p:nvSpPr>
          <p:cNvPr id="2" name="Google Shape;359;p14">
            <a:extLst>
              <a:ext uri="{FF2B5EF4-FFF2-40B4-BE49-F238E27FC236}">
                <a16:creationId xmlns:a16="http://schemas.microsoft.com/office/drawing/2014/main" id="{AB6A6263-263C-F7EB-4BA2-E3B8FDD6D256}"/>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38</a:t>
            </a:r>
          </a:p>
        </p:txBody>
      </p:sp>
    </p:spTree>
    <p:extLst>
      <p:ext uri="{BB962C8B-B14F-4D97-AF65-F5344CB8AC3E}">
        <p14:creationId xmlns:p14="http://schemas.microsoft.com/office/powerpoint/2010/main" val="10456179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34"/>
          <p:cNvSpPr/>
          <p:nvPr/>
        </p:nvSpPr>
        <p:spPr>
          <a:xfrm rot="-5400000">
            <a:off x="1053600" y="533300"/>
            <a:ext cx="1855800" cy="21429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92" name="Google Shape;592;p34"/>
          <p:cNvSpPr txBox="1">
            <a:spLocks noGrp="1"/>
          </p:cNvSpPr>
          <p:nvPr>
            <p:ph type="ctrTitle" idx="4294967295"/>
          </p:nvPr>
        </p:nvSpPr>
        <p:spPr>
          <a:xfrm>
            <a:off x="2938549" y="96950"/>
            <a:ext cx="2940757"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latin typeface="Times New Roman" panose="02020603050405020304" pitchFamily="18" charset="0"/>
                <a:cs typeface="Times New Roman" panose="02020603050405020304" pitchFamily="18" charset="0"/>
              </a:rPr>
              <a:t>Cảm ơn! </a:t>
            </a:r>
            <a:endParaRPr sz="6000" dirty="0">
              <a:latin typeface="Times New Roman" panose="02020603050405020304" pitchFamily="18" charset="0"/>
              <a:cs typeface="Times New Roman" panose="02020603050405020304" pitchFamily="18" charset="0"/>
            </a:endParaRPr>
          </a:p>
        </p:txBody>
      </p:sp>
      <p:sp>
        <p:nvSpPr>
          <p:cNvPr id="593" name="Google Shape;593;p34"/>
          <p:cNvSpPr txBox="1">
            <a:spLocks noGrp="1"/>
          </p:cNvSpPr>
          <p:nvPr>
            <p:ph type="body" idx="4294967295"/>
          </p:nvPr>
        </p:nvSpPr>
        <p:spPr>
          <a:xfrm>
            <a:off x="392907" y="3295148"/>
            <a:ext cx="6800849" cy="1271543"/>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800" b="1" dirty="0">
                <a:latin typeface="Times New Roman" panose="02020603050405020304" pitchFamily="18" charset="0"/>
                <a:cs typeface="Times New Roman" panose="02020603050405020304" pitchFamily="18" charset="0"/>
              </a:rPr>
              <a:t>Bài thuyết trình của nhóm em tới đây là kết thúc. </a:t>
            </a:r>
            <a:r>
              <a:rPr lang="en" sz="2800" b="1" dirty="0" err="1">
                <a:latin typeface="Times New Roman" panose="02020603050405020304" pitchFamily="18" charset="0"/>
                <a:cs typeface="Times New Roman" panose="02020603050405020304" pitchFamily="18" charset="0"/>
              </a:rPr>
              <a:t>Cảm</a:t>
            </a:r>
            <a:r>
              <a:rPr lang="en" sz="2800" b="1" dirty="0">
                <a:latin typeface="Times New Roman" panose="02020603050405020304" pitchFamily="18" charset="0"/>
                <a:cs typeface="Times New Roman" panose="02020603050405020304" pitchFamily="18" charset="0"/>
              </a:rPr>
              <a:t> </a:t>
            </a:r>
            <a:r>
              <a:rPr lang="en" sz="2800" b="1" dirty="0" err="1">
                <a:latin typeface="Times New Roman" panose="02020603050405020304" pitchFamily="18" charset="0"/>
                <a:cs typeface="Times New Roman" panose="02020603050405020304" pitchFamily="18" charset="0"/>
              </a:rPr>
              <a:t>ơn</a:t>
            </a:r>
            <a:r>
              <a:rPr lang="en" sz="2800" b="1" dirty="0">
                <a:latin typeface="Times New Roman" panose="02020603050405020304" pitchFamily="18" charset="0"/>
                <a:cs typeface="Times New Roman" panose="02020603050405020304" pitchFamily="18" charset="0"/>
              </a:rPr>
              <a:t> </a:t>
            </a:r>
            <a:r>
              <a:rPr lang="en" sz="2800" b="1" dirty="0" err="1">
                <a:latin typeface="Times New Roman" panose="02020603050405020304" pitchFamily="18" charset="0"/>
                <a:cs typeface="Times New Roman" panose="02020603050405020304" pitchFamily="18" charset="0"/>
              </a:rPr>
              <a:t>mọi</a:t>
            </a:r>
            <a:r>
              <a:rPr lang="en" sz="2800" b="1" dirty="0">
                <a:latin typeface="Times New Roman" panose="02020603050405020304" pitchFamily="18" charset="0"/>
                <a:cs typeface="Times New Roman" panose="02020603050405020304" pitchFamily="18" charset="0"/>
              </a:rPr>
              <a:t> </a:t>
            </a:r>
            <a:r>
              <a:rPr lang="en" sz="2800" b="1" dirty="0" err="1">
                <a:latin typeface="Times New Roman" panose="02020603050405020304" pitchFamily="18" charset="0"/>
                <a:cs typeface="Times New Roman" panose="02020603050405020304" pitchFamily="18" charset="0"/>
              </a:rPr>
              <a:t>người</a:t>
            </a:r>
            <a:r>
              <a:rPr lang="en" sz="2800" b="1" dirty="0">
                <a:latin typeface="Times New Roman" panose="02020603050405020304" pitchFamily="18" charset="0"/>
                <a:cs typeface="Times New Roman" panose="02020603050405020304" pitchFamily="18" charset="0"/>
              </a:rPr>
              <a:t> </a:t>
            </a:r>
            <a:r>
              <a:rPr lang="en" sz="2800" b="1" dirty="0" err="1">
                <a:latin typeface="Times New Roman" panose="02020603050405020304" pitchFamily="18" charset="0"/>
                <a:cs typeface="Times New Roman" panose="02020603050405020304" pitchFamily="18" charset="0"/>
              </a:rPr>
              <a:t>đã</a:t>
            </a:r>
            <a:r>
              <a:rPr lang="en" sz="2800" b="1" dirty="0">
                <a:latin typeface="Times New Roman" panose="02020603050405020304" pitchFamily="18" charset="0"/>
                <a:cs typeface="Times New Roman" panose="02020603050405020304" pitchFamily="18" charset="0"/>
              </a:rPr>
              <a:t> </a:t>
            </a:r>
            <a:r>
              <a:rPr lang="en" sz="2800" b="1" dirty="0" err="1">
                <a:latin typeface="Times New Roman" panose="02020603050405020304" pitchFamily="18" charset="0"/>
                <a:cs typeface="Times New Roman" panose="02020603050405020304" pitchFamily="18" charset="0"/>
              </a:rPr>
              <a:t>lắng</a:t>
            </a:r>
            <a:r>
              <a:rPr lang="en" sz="2800" b="1" dirty="0">
                <a:latin typeface="Times New Roman" panose="02020603050405020304" pitchFamily="18" charset="0"/>
                <a:cs typeface="Times New Roman" panose="02020603050405020304" pitchFamily="18" charset="0"/>
              </a:rPr>
              <a:t> </a:t>
            </a:r>
            <a:r>
              <a:rPr lang="en" sz="2800" b="1" dirty="0" err="1">
                <a:latin typeface="Times New Roman" panose="02020603050405020304" pitchFamily="18" charset="0"/>
                <a:cs typeface="Times New Roman" panose="02020603050405020304" pitchFamily="18" charset="0"/>
              </a:rPr>
              <a:t>nghe</a:t>
            </a:r>
            <a:r>
              <a:rPr lang="en" sz="2800" b="1" dirty="0">
                <a:latin typeface="Times New Roman" panose="02020603050405020304" pitchFamily="18" charset="0"/>
                <a:cs typeface="Times New Roman" panose="02020603050405020304" pitchFamily="18" charset="0"/>
              </a:rPr>
              <a:t>!</a:t>
            </a:r>
            <a:endParaRPr sz="2800" dirty="0">
              <a:latin typeface="Times New Roman" panose="02020603050405020304" pitchFamily="18" charset="0"/>
              <a:cs typeface="Times New Roman" panose="02020603050405020304" pitchFamily="18" charset="0"/>
            </a:endParaRPr>
          </a:p>
        </p:txBody>
      </p:sp>
      <p:sp>
        <p:nvSpPr>
          <p:cNvPr id="594" name="Google Shape;594;p34"/>
          <p:cNvSpPr/>
          <p:nvPr/>
        </p:nvSpPr>
        <p:spPr>
          <a:xfrm>
            <a:off x="1591719" y="1212580"/>
            <a:ext cx="779561" cy="77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39</a:t>
            </a:fld>
            <a:endParaRPr/>
          </a:p>
        </p:txBody>
      </p:sp>
      <p:sp>
        <p:nvSpPr>
          <p:cNvPr id="2" name="Google Shape;592;p34">
            <a:extLst>
              <a:ext uri="{FF2B5EF4-FFF2-40B4-BE49-F238E27FC236}">
                <a16:creationId xmlns:a16="http://schemas.microsoft.com/office/drawing/2014/main" id="{7C5D2955-B71D-3441-914F-BE0F1CE46BEC}"/>
              </a:ext>
            </a:extLst>
          </p:cNvPr>
          <p:cNvSpPr txBox="1">
            <a:spLocks/>
          </p:cNvSpPr>
          <p:nvPr/>
        </p:nvSpPr>
        <p:spPr>
          <a:xfrm>
            <a:off x="3734620" y="1022460"/>
            <a:ext cx="3738151" cy="115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9pPr>
          </a:lstStyle>
          <a:p>
            <a:r>
              <a:rPr lang="en-US" sz="6000" dirty="0">
                <a:solidFill>
                  <a:schemeClr val="accent6">
                    <a:lumMod val="40000"/>
                    <a:lumOff val="60000"/>
                  </a:schemeClr>
                </a:solidFill>
                <a:latin typeface="Times New Roman" panose="02020603050405020304" pitchFamily="18" charset="0"/>
                <a:cs typeface="Times New Roman" panose="02020603050405020304" pitchFamily="18" charset="0"/>
              </a:rPr>
              <a:t>Thank you!</a:t>
            </a:r>
            <a:endParaRPr lang="vi-VN" sz="6000" dirty="0">
              <a:solidFill>
                <a:schemeClr val="accent6">
                  <a:lumMod val="40000"/>
                  <a:lumOff val="60000"/>
                </a:schemeClr>
              </a:solidFill>
              <a:latin typeface="Times New Roman" panose="02020603050405020304" pitchFamily="18" charset="0"/>
              <a:cs typeface="Times New Roman" panose="02020603050405020304" pitchFamily="18" charset="0"/>
            </a:endParaRPr>
          </a:p>
        </p:txBody>
      </p:sp>
      <p:sp>
        <p:nvSpPr>
          <p:cNvPr id="5" name="Google Shape;592;p34">
            <a:extLst>
              <a:ext uri="{FF2B5EF4-FFF2-40B4-BE49-F238E27FC236}">
                <a16:creationId xmlns:a16="http://schemas.microsoft.com/office/drawing/2014/main" id="{CD4861A9-48E3-A4E3-90FB-B3709AD972CE}"/>
              </a:ext>
            </a:extLst>
          </p:cNvPr>
          <p:cNvSpPr txBox="1">
            <a:spLocks/>
          </p:cNvSpPr>
          <p:nvPr/>
        </p:nvSpPr>
        <p:spPr>
          <a:xfrm>
            <a:off x="6665939" y="1875048"/>
            <a:ext cx="2035148" cy="115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4000"/>
              <a:buFont typeface="Nixie One"/>
              <a:buNone/>
              <a:defRPr sz="4000" b="0" i="0" u="none" strike="noStrike" cap="none">
                <a:solidFill>
                  <a:srgbClr val="19BBD5"/>
                </a:solidFill>
                <a:latin typeface="Nixie One"/>
                <a:ea typeface="Nixie One"/>
                <a:cs typeface="Nixie One"/>
                <a:sym typeface="Nixie One"/>
              </a:defRPr>
            </a:lvl9pPr>
          </a:lstStyle>
          <a:p>
            <a:endParaRPr lang="ja-JP" altLang="en-US" sz="6000" dirty="0">
              <a:solidFill>
                <a:schemeClr val="tx2">
                  <a:lumMod val="40000"/>
                  <a:lumOff val="60000"/>
                </a:schemeClr>
              </a:solidFill>
              <a:latin typeface="Times New Roman" panose="02020603050405020304" pitchFamily="18" charset="0"/>
              <a:cs typeface="Times New Roman" panose="02020603050405020304" pitchFamily="18" charset="0"/>
            </a:endParaRPr>
          </a:p>
          <a:p>
            <a:r>
              <a:rPr lang="ja-JP" altLang="en-US" sz="6000" dirty="0">
                <a:solidFill>
                  <a:schemeClr val="tx2">
                    <a:lumMod val="40000"/>
                    <a:lumOff val="60000"/>
                  </a:schemeClr>
                </a:solidFill>
                <a:latin typeface="Times New Roman" panose="02020603050405020304" pitchFamily="18" charset="0"/>
                <a:cs typeface="Times New Roman" panose="02020603050405020304" pitchFamily="18" charset="0"/>
              </a:rPr>
              <a:t>谢谢</a:t>
            </a:r>
            <a:r>
              <a:rPr lang="en-US" altLang="ja-JP" sz="6000" dirty="0">
                <a:solidFill>
                  <a:schemeClr val="tx2">
                    <a:lumMod val="40000"/>
                    <a:lumOff val="60000"/>
                  </a:schemeClr>
                </a:solidFill>
                <a:latin typeface="Times New Roman" panose="02020603050405020304" pitchFamily="18" charset="0"/>
                <a:cs typeface="Times New Roman" panose="02020603050405020304" pitchFamily="18" charset="0"/>
              </a:rPr>
              <a:t>!</a:t>
            </a:r>
            <a:endParaRPr lang="vi-VN" sz="6000" dirty="0">
              <a:solidFill>
                <a:schemeClr val="tx2">
                  <a:lumMod val="40000"/>
                  <a:lumOff val="60000"/>
                </a:schemeClr>
              </a:solidFill>
              <a:latin typeface="Times New Roman" panose="02020603050405020304" pitchFamily="18" charset="0"/>
              <a:cs typeface="Times New Roman" panose="02020603050405020304" pitchFamily="18" charset="0"/>
            </a:endParaRPr>
          </a:p>
        </p:txBody>
      </p:sp>
      <p:sp>
        <p:nvSpPr>
          <p:cNvPr id="8" name="Google Shape;359;p14">
            <a:extLst>
              <a:ext uri="{FF2B5EF4-FFF2-40B4-BE49-F238E27FC236}">
                <a16:creationId xmlns:a16="http://schemas.microsoft.com/office/drawing/2014/main" id="{149E988D-139E-8821-F58B-8FC511F8392D}"/>
              </a:ext>
            </a:extLst>
          </p:cNvPr>
          <p:cNvSpPr txBox="1">
            <a:spLocks/>
          </p:cNvSpPr>
          <p:nvPr/>
        </p:nvSpPr>
        <p:spPr>
          <a:xfrm>
            <a:off x="8651081" y="4681982"/>
            <a:ext cx="49291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39</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EE91D3-0264-3489-E5C5-E6B5F908576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4</a:t>
            </a:fld>
            <a:endParaRPr lang="en"/>
          </a:p>
        </p:txBody>
      </p:sp>
      <p:sp>
        <p:nvSpPr>
          <p:cNvPr id="3" name="TextBox 2">
            <a:extLst>
              <a:ext uri="{FF2B5EF4-FFF2-40B4-BE49-F238E27FC236}">
                <a16:creationId xmlns:a16="http://schemas.microsoft.com/office/drawing/2014/main" id="{6117A0DA-313E-5327-DFD0-2434B0B4BA1F}"/>
              </a:ext>
            </a:extLst>
          </p:cNvPr>
          <p:cNvSpPr txBox="1"/>
          <p:nvPr/>
        </p:nvSpPr>
        <p:spPr>
          <a:xfrm>
            <a:off x="2509777" y="2340917"/>
            <a:ext cx="4791136" cy="553998"/>
          </a:xfrm>
          <a:prstGeom prst="rect">
            <a:avLst/>
          </a:prstGeom>
          <a:noFill/>
        </p:spPr>
        <p:txBody>
          <a:bodyPr wrap="square" rtlCol="0">
            <a:spAutoFit/>
          </a:bodyPr>
          <a:lstStyle/>
          <a:p>
            <a:r>
              <a:rPr lang="en-VN" sz="3000" dirty="0">
                <a:solidFill>
                  <a:schemeClr val="accent1">
                    <a:lumMod val="40000"/>
                    <a:lumOff val="60000"/>
                  </a:schemeClr>
                </a:solidFill>
                <a:latin typeface="Times New Roman" panose="02020603050405020304" pitchFamily="18" charset="0"/>
                <a:cs typeface="Times New Roman" panose="02020603050405020304" pitchFamily="18" charset="0"/>
              </a:rPr>
              <a:t>CHƯƠNG </a:t>
            </a:r>
            <a:r>
              <a:rPr lang="en-US" sz="3000" dirty="0">
                <a:solidFill>
                  <a:schemeClr val="accent1">
                    <a:lumMod val="40000"/>
                    <a:lumOff val="60000"/>
                  </a:schemeClr>
                </a:solidFill>
                <a:latin typeface="Times New Roman" panose="02020603050405020304" pitchFamily="18" charset="0"/>
                <a:cs typeface="Times New Roman" panose="02020603050405020304" pitchFamily="18" charset="0"/>
              </a:rPr>
              <a:t>I </a:t>
            </a:r>
            <a:r>
              <a:rPr lang="en-VN" sz="3000" dirty="0">
                <a:solidFill>
                  <a:schemeClr val="accent1">
                    <a:lumMod val="40000"/>
                    <a:lumOff val="60000"/>
                  </a:schemeClr>
                </a:solidFill>
                <a:latin typeface="Times New Roman" panose="02020603050405020304" pitchFamily="18" charset="0"/>
                <a:cs typeface="Times New Roman" panose="02020603050405020304" pitchFamily="18" charset="0"/>
              </a:rPr>
              <a:t>:</a:t>
            </a:r>
            <a:r>
              <a:rPr lang="en-US" sz="3000"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VN" sz="3000" dirty="0">
                <a:solidFill>
                  <a:schemeClr val="accent1">
                    <a:lumMod val="40000"/>
                    <a:lumOff val="60000"/>
                  </a:schemeClr>
                </a:solidFill>
                <a:latin typeface="Times New Roman" panose="02020603050405020304" pitchFamily="18" charset="0"/>
                <a:cs typeface="Times New Roman" panose="02020603050405020304" pitchFamily="18" charset="0"/>
              </a:rPr>
              <a:t>GIỚI THIỆU</a:t>
            </a:r>
          </a:p>
        </p:txBody>
      </p:sp>
      <p:sp>
        <p:nvSpPr>
          <p:cNvPr id="4" name="Google Shape;359;p14">
            <a:extLst>
              <a:ext uri="{FF2B5EF4-FFF2-40B4-BE49-F238E27FC236}">
                <a16:creationId xmlns:a16="http://schemas.microsoft.com/office/drawing/2014/main" id="{027655EB-A14B-B7B6-9313-EBD3487AC303}"/>
              </a:ext>
            </a:extLst>
          </p:cNvPr>
          <p:cNvSpPr txBox="1">
            <a:spLocks/>
          </p:cNvSpPr>
          <p:nvPr/>
        </p:nvSpPr>
        <p:spPr>
          <a:xfrm>
            <a:off x="8790431" y="4681982"/>
            <a:ext cx="35356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4</a:t>
            </a:r>
          </a:p>
        </p:txBody>
      </p:sp>
    </p:spTree>
    <p:extLst>
      <p:ext uri="{BB962C8B-B14F-4D97-AF65-F5344CB8AC3E}">
        <p14:creationId xmlns:p14="http://schemas.microsoft.com/office/powerpoint/2010/main" val="2890750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0" name="Google Shape;360;p14"/>
          <p:cNvSpPr txBox="1">
            <a:spLocks noGrp="1"/>
          </p:cNvSpPr>
          <p:nvPr>
            <p:ph type="subTitle" idx="1"/>
          </p:nvPr>
        </p:nvSpPr>
        <p:spPr>
          <a:xfrm>
            <a:off x="2657513" y="698282"/>
            <a:ext cx="5974373" cy="3746936"/>
          </a:xfrm>
          <a:prstGeom prst="rect">
            <a:avLst/>
          </a:prstGeom>
        </p:spPr>
        <p:txBody>
          <a:bodyPr spcFirstLastPara="1" wrap="square" lIns="91425" tIns="91425" rIns="91425" bIns="91425" anchor="t" anchorCtr="0">
            <a:noAutofit/>
          </a:bodyPr>
          <a:lstStyle/>
          <a:p>
            <a:pPr marL="0" indent="0"/>
            <a:r>
              <a:rPr lang="en-US" dirty="0">
                <a:latin typeface="Times New Roman" panose="02020603050405020304" pitchFamily="18" charset="0"/>
                <a:cs typeface="Times New Roman" panose="02020603050405020304" pitchFamily="18" charset="0"/>
              </a:rPr>
              <a:t>Mua </a:t>
            </a:r>
            <a:r>
              <a:rPr lang="vi-VN" dirty="0">
                <a:latin typeface="Times New Roman" panose="02020603050405020304" pitchFamily="18" charset="0"/>
                <a:cs typeface="Times New Roman" panose="02020603050405020304" pitchFamily="18" charset="0"/>
              </a:rPr>
              <a:t>sắm thành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một hành trình thú vị, không chỉ là việc chọn mua sản phẩm, mà còn là cuộc phiêu lưu mang đến cho bạn trải nghiệm tinh tế của </a:t>
            </a:r>
            <a:r>
              <a:rPr lang="en-US" dirty="0" err="1">
                <a:latin typeface="Times New Roman" panose="02020603050405020304" pitchFamily="18" charset="0"/>
                <a:cs typeface="Times New Roman" panose="02020603050405020304" pitchFamily="18" charset="0"/>
              </a:rPr>
              <a:t>từng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dòng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phẩm</a:t>
            </a:r>
            <a:r>
              <a:rPr lang="en-US" dirty="0">
                <a:latin typeface="Times New Roman" panose="02020603050405020304" pitchFamily="18" charset="0"/>
                <a:cs typeface="Times New Roman" panose="02020603050405020304" pitchFamily="18" charset="0"/>
              </a:rPr>
              <a:t>.</a:t>
            </a:r>
          </a:p>
          <a:p>
            <a:pPr marL="0" indent="0"/>
            <a:endParaRPr lang="en-US" dirty="0">
              <a:latin typeface="Times New Roman" panose="02020603050405020304" pitchFamily="18" charset="0"/>
              <a:cs typeface="Times New Roman" panose="02020603050405020304" pitchFamily="18" charset="0"/>
            </a:endParaRPr>
          </a:p>
          <a:p>
            <a:pPr marL="0" indent="0"/>
            <a:endParaRPr lang="en-US" dirty="0">
              <a:latin typeface="Times New Roman" panose="02020603050405020304" pitchFamily="18" charset="0"/>
              <a:cs typeface="Times New Roman" panose="02020603050405020304" pitchFamily="18" charset="0"/>
            </a:endParaRPr>
          </a:p>
          <a:p>
            <a:pPr marL="0" indent="0"/>
            <a:endParaRPr lang="en-US" dirty="0">
              <a:latin typeface="Times New Roman" panose="02020603050405020304" pitchFamily="18" charset="0"/>
              <a:cs typeface="Times New Roman" panose="02020603050405020304" pitchFamily="18" charset="0"/>
            </a:endParaRPr>
          </a:p>
          <a:p>
            <a:pPr marL="0" indent="0"/>
            <a:endParaRPr lang="en-US" dirty="0">
              <a:latin typeface="Times New Roman" panose="02020603050405020304" pitchFamily="18" charset="0"/>
              <a:cs typeface="Times New Roman" panose="02020603050405020304" pitchFamily="18" charset="0"/>
            </a:endParaRPr>
          </a:p>
          <a:p>
            <a:pPr marL="0" indent="0"/>
            <a:endParaRPr lang="en-US" dirty="0">
              <a:latin typeface="Times New Roman" panose="02020603050405020304" pitchFamily="18" charset="0"/>
              <a:cs typeface="Times New Roman" panose="02020603050405020304" pitchFamily="18" charset="0"/>
            </a:endParaRPr>
          </a:p>
          <a:p>
            <a:pPr marL="0" indent="0"/>
            <a:endParaRPr lang="en-US" dirty="0">
              <a:latin typeface="Times New Roman" panose="02020603050405020304" pitchFamily="18" charset="0"/>
              <a:cs typeface="Times New Roman" panose="02020603050405020304" pitchFamily="18" charset="0"/>
            </a:endParaRPr>
          </a:p>
          <a:p>
            <a:pPr marL="0" indent="0"/>
            <a:endParaRPr lang="en-US" dirty="0">
              <a:latin typeface="Times New Roman" panose="02020603050405020304" pitchFamily="18" charset="0"/>
              <a:cs typeface="Times New Roman" panose="02020603050405020304" pitchFamily="18" charset="0"/>
            </a:endParaRPr>
          </a:p>
          <a:p>
            <a:pPr marL="0" lvl="0" indent="0" algn="l" rtl="0">
              <a:spcBef>
                <a:spcPts val="0"/>
              </a:spcBef>
              <a:spcAft>
                <a:spcPts val="0"/>
              </a:spcAft>
            </a:pPr>
            <a:endParaRPr lang="en-US" dirty="0">
              <a:latin typeface="Times New Roman" panose="02020603050405020304" pitchFamily="18" charset="0"/>
              <a:cs typeface="Times New Roman" panose="02020603050405020304" pitchFamily="18" charset="0"/>
            </a:endParaRPr>
          </a:p>
          <a:p>
            <a:pPr marL="0" lvl="0" indent="0" algn="l" rtl="0">
              <a:spcBef>
                <a:spcPts val="0"/>
              </a:spcBef>
              <a:spcAft>
                <a:spcPts val="0"/>
              </a:spcAft>
            </a:pPr>
            <a:r>
              <a:rPr lang="vi-VN" dirty="0">
                <a:latin typeface="Times New Roman" panose="02020603050405020304" pitchFamily="18" charset="0"/>
                <a:cs typeface="Times New Roman" panose="02020603050405020304" pitchFamily="18" charset="0"/>
              </a:rPr>
              <a:t>Bằng cách áp dụng kiến thức Lập trình Đa Nền Tảng</a:t>
            </a:r>
            <a:r>
              <a:rPr lang="en-US" dirty="0">
                <a:latin typeface="Times New Roman" panose="02020603050405020304" pitchFamily="18" charset="0"/>
                <a:cs typeface="Times New Roman" panose="02020603050405020304" pitchFamily="18" charset="0"/>
              </a:rPr>
              <a:t>,</a:t>
            </a:r>
            <a:r>
              <a:rPr lang="vi-VN" dirty="0">
                <a:latin typeface="Times New Roman" panose="02020603050405020304" pitchFamily="18" charset="0"/>
                <a:cs typeface="Times New Roman" panose="02020603050405020304" pitchFamily="18" charset="0"/>
              </a:rPr>
              <a:t> Chúng </a:t>
            </a:r>
            <a:r>
              <a:rPr lang="en-US" dirty="0" err="1">
                <a:latin typeface="Times New Roman" panose="02020603050405020304" pitchFamily="18" charset="0"/>
                <a:cs typeface="Times New Roman" panose="02020603050405020304" pitchFamily="18" charset="0"/>
              </a:rPr>
              <a:t>em</a:t>
            </a:r>
            <a:r>
              <a:rPr lang="vi-VN" dirty="0">
                <a:latin typeface="Times New Roman" panose="02020603050405020304" pitchFamily="18" charset="0"/>
                <a:cs typeface="Times New Roman" panose="02020603050405020304" pitchFamily="18" charset="0"/>
              </a:rPr>
              <a:t> đã tạo ra một ứng dụng mua sắm nước hoa cao cấp, nơi sự thuận tiện và tốc độ</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kết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nối</a:t>
            </a:r>
            <a:r>
              <a:rPr lang="vi-VN" dirty="0">
                <a:latin typeface="Times New Roman" panose="02020603050405020304" pitchFamily="18" charset="0"/>
                <a:cs typeface="Times New Roman" panose="02020603050405020304" pitchFamily="18" charset="0"/>
              </a:rPr>
              <a:t> gặp gỡ với trải nghiệm mua sắm đẳng cấp. </a:t>
            </a:r>
            <a:r>
              <a:rPr lang="en-US" dirty="0">
                <a:latin typeface="Times New Roman" panose="02020603050405020304" pitchFamily="18" charset="0"/>
                <a:cs typeface="Times New Roman" panose="02020603050405020304" pitchFamily="18" charset="0"/>
              </a:rPr>
              <a:t>Ứ</a:t>
            </a:r>
            <a:r>
              <a:rPr lang="vi-VN" dirty="0">
                <a:latin typeface="Times New Roman" panose="02020603050405020304" pitchFamily="18" charset="0"/>
                <a:cs typeface="Times New Roman" panose="02020603050405020304" pitchFamily="18" charset="0"/>
              </a:rPr>
              <a:t>ng dụng cho phép người dùng tự do khám phá và mua sắm các thương hiệu như Gucci, Chanel, Victoria Secret. </a:t>
            </a:r>
            <a:endParaRPr lang="en-US" dirty="0">
              <a:latin typeface="Times New Roman" panose="02020603050405020304" pitchFamily="18" charset="0"/>
              <a:cs typeface="Times New Roman" panose="02020603050405020304" pitchFamily="18" charset="0"/>
            </a:endParaRPr>
          </a:p>
          <a:p>
            <a:pPr marL="0" lvl="0" indent="0" algn="l" rtl="0">
              <a:spcBef>
                <a:spcPts val="0"/>
              </a:spcBef>
              <a:spcAft>
                <a:spcPts val="0"/>
              </a:spcAft>
            </a:pPr>
            <a:endParaRPr lang="en-US" dirty="0">
              <a:latin typeface="Times New Roman" panose="02020603050405020304" pitchFamily="18" charset="0"/>
              <a:cs typeface="Times New Roman" panose="02020603050405020304" pitchFamily="18" charset="0"/>
            </a:endParaRPr>
          </a:p>
        </p:txBody>
      </p:sp>
      <p:sp>
        <p:nvSpPr>
          <p:cNvPr id="361" name="Google Shape;361;p14"/>
          <p:cNvSpPr txBox="1"/>
          <p:nvPr/>
        </p:nvSpPr>
        <p:spPr>
          <a:xfrm>
            <a:off x="409575" y="1676400"/>
            <a:ext cx="2067000" cy="17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a:solidFill>
                  <a:srgbClr val="FFFFFF"/>
                </a:solidFill>
                <a:latin typeface="Nixie One"/>
                <a:ea typeface="Nixie One"/>
                <a:cs typeface="Nixie One"/>
                <a:sym typeface="Nixie One"/>
              </a:rPr>
              <a:t>A</a:t>
            </a:r>
            <a:endParaRPr b="1" dirty="0">
              <a:solidFill>
                <a:srgbClr val="FFFFFF"/>
              </a:solidFill>
            </a:endParaRPr>
          </a:p>
        </p:txBody>
      </p:sp>
      <p:sp>
        <p:nvSpPr>
          <p:cNvPr id="359" name="Google Shape;359;p14"/>
          <p:cNvSpPr txBox="1">
            <a:spLocks noGrp="1"/>
          </p:cNvSpPr>
          <p:nvPr>
            <p:ph type="ctrTitle"/>
          </p:nvPr>
        </p:nvSpPr>
        <p:spPr>
          <a:xfrm>
            <a:off x="2657513" y="236764"/>
            <a:ext cx="5638800" cy="56686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000" dirty="0">
                <a:solidFill>
                  <a:srgbClr val="FF9966"/>
                </a:solidFill>
                <a:latin typeface="Times New Roman" panose="02020603050405020304" pitchFamily="18" charset="0"/>
                <a:cs typeface="Times New Roman" panose="02020603050405020304" pitchFamily="18" charset="0"/>
              </a:rPr>
              <a:t>A. GIỚI THIỆU VỀ PHẦN MỀM</a:t>
            </a:r>
          </a:p>
        </p:txBody>
      </p:sp>
      <p:pic>
        <p:nvPicPr>
          <p:cNvPr id="3" name="Picture 2">
            <a:extLst>
              <a:ext uri="{FF2B5EF4-FFF2-40B4-BE49-F238E27FC236}">
                <a16:creationId xmlns:a16="http://schemas.microsoft.com/office/drawing/2014/main" id="{ADD33B44-6E8D-D9F6-2D63-54C8B2358529}"/>
              </a:ext>
            </a:extLst>
          </p:cNvPr>
          <p:cNvPicPr>
            <a:picLocks noChangeAspect="1"/>
          </p:cNvPicPr>
          <p:nvPr/>
        </p:nvPicPr>
        <p:blipFill>
          <a:blip r:embed="rId3"/>
          <a:stretch>
            <a:fillRect/>
          </a:stretch>
        </p:blipFill>
        <p:spPr>
          <a:xfrm>
            <a:off x="2734995" y="1503829"/>
            <a:ext cx="2640623" cy="1513600"/>
          </a:xfrm>
          <a:prstGeom prst="rect">
            <a:avLst/>
          </a:prstGeom>
        </p:spPr>
      </p:pic>
      <p:pic>
        <p:nvPicPr>
          <p:cNvPr id="5" name="Picture 4">
            <a:extLst>
              <a:ext uri="{FF2B5EF4-FFF2-40B4-BE49-F238E27FC236}">
                <a16:creationId xmlns:a16="http://schemas.microsoft.com/office/drawing/2014/main" id="{96607B6E-6D98-F72D-8FC1-884F7A850801}"/>
              </a:ext>
            </a:extLst>
          </p:cNvPr>
          <p:cNvPicPr>
            <a:picLocks noChangeAspect="1"/>
          </p:cNvPicPr>
          <p:nvPr/>
        </p:nvPicPr>
        <p:blipFill>
          <a:blip r:embed="rId4"/>
          <a:stretch>
            <a:fillRect/>
          </a:stretch>
        </p:blipFill>
        <p:spPr>
          <a:xfrm>
            <a:off x="5450402" y="1495126"/>
            <a:ext cx="2845911" cy="1522303"/>
          </a:xfrm>
          <a:prstGeom prst="rect">
            <a:avLst/>
          </a:prstGeom>
        </p:spPr>
      </p:pic>
      <p:sp>
        <p:nvSpPr>
          <p:cNvPr id="6" name="Google Shape;359;p14">
            <a:extLst>
              <a:ext uri="{FF2B5EF4-FFF2-40B4-BE49-F238E27FC236}">
                <a16:creationId xmlns:a16="http://schemas.microsoft.com/office/drawing/2014/main" id="{29BC3CC2-96C3-FB03-5052-615B5E80FF60}"/>
              </a:ext>
            </a:extLst>
          </p:cNvPr>
          <p:cNvSpPr txBox="1">
            <a:spLocks/>
          </p:cNvSpPr>
          <p:nvPr/>
        </p:nvSpPr>
        <p:spPr>
          <a:xfrm>
            <a:off x="8790431" y="4681982"/>
            <a:ext cx="35356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4"/>
          <p:cNvSpPr txBox="1">
            <a:spLocks noGrp="1"/>
          </p:cNvSpPr>
          <p:nvPr>
            <p:ph type="ctrTitle"/>
          </p:nvPr>
        </p:nvSpPr>
        <p:spPr>
          <a:xfrm>
            <a:off x="2509912" y="178594"/>
            <a:ext cx="5638800" cy="62299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3000" dirty="0">
                <a:solidFill>
                  <a:srgbClr val="FF9966"/>
                </a:solidFill>
                <a:latin typeface="Times New Roman" panose="02020603050405020304" pitchFamily="18" charset="0"/>
                <a:cs typeface="Times New Roman" panose="02020603050405020304" pitchFamily="18" charset="0"/>
              </a:rPr>
              <a:t>B. CÔNG CỤ VÀ THƯ VIỆN</a:t>
            </a:r>
          </a:p>
        </p:txBody>
      </p:sp>
      <p:sp>
        <p:nvSpPr>
          <p:cNvPr id="360" name="Google Shape;360;p14"/>
          <p:cNvSpPr txBox="1">
            <a:spLocks noGrp="1"/>
          </p:cNvSpPr>
          <p:nvPr>
            <p:ph type="subTitle" idx="1"/>
          </p:nvPr>
        </p:nvSpPr>
        <p:spPr>
          <a:xfrm>
            <a:off x="2566489" y="801592"/>
            <a:ext cx="5974373" cy="37469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en-US" sz="2000" dirty="0">
                <a:latin typeface="Times New Roman" panose="02020603050405020304" pitchFamily="18" charset="0"/>
                <a:cs typeface="Times New Roman" panose="02020603050405020304" pitchFamily="18" charset="0"/>
              </a:rPr>
              <a:t>1. </a:t>
            </a:r>
            <a:r>
              <a:rPr lang="vi-VN" sz="2000" dirty="0">
                <a:latin typeface="Times New Roman" panose="02020603050405020304" pitchFamily="18" charset="0"/>
                <a:cs typeface="Times New Roman" panose="02020603050405020304" pitchFamily="18" charset="0"/>
              </a:rPr>
              <a:t>Công cụ:</a:t>
            </a:r>
          </a:p>
          <a:p>
            <a:pPr marL="342900" lvl="0" indent="-342900" algn="l" rtl="0">
              <a:spcBef>
                <a:spcPts val="0"/>
              </a:spcBef>
              <a:spcAft>
                <a:spcPts val="0"/>
              </a:spcAft>
              <a:buFont typeface="Wingdings" panose="05000000000000000000" pitchFamily="2" charset="2"/>
              <a:buChar char="q"/>
            </a:pPr>
            <a:r>
              <a:rPr lang="vi-VN" sz="2000" dirty="0">
                <a:latin typeface="Times New Roman" panose="02020603050405020304" pitchFamily="18" charset="0"/>
                <a:cs typeface="Times New Roman" panose="02020603050405020304" pitchFamily="18" charset="0"/>
              </a:rPr>
              <a:t>MongoDB Compass</a:t>
            </a:r>
            <a:r>
              <a:rPr lang="en-US" sz="2000" dirty="0">
                <a:latin typeface="Times New Roman" panose="02020603050405020304" pitchFamily="18" charset="0"/>
                <a:cs typeface="Times New Roman" panose="02020603050405020304" pitchFamily="18" charset="0"/>
              </a:rPr>
              <a:t>.</a:t>
            </a:r>
            <a:endParaRPr lang="vi-VN" sz="20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q"/>
            </a:pPr>
            <a:r>
              <a:rPr lang="vi-VN" sz="2000" dirty="0">
                <a:latin typeface="Times New Roman" panose="02020603050405020304" pitchFamily="18" charset="0"/>
                <a:cs typeface="Times New Roman" panose="02020603050405020304" pitchFamily="18" charset="0"/>
              </a:rPr>
              <a:t>Postman</a:t>
            </a:r>
            <a:r>
              <a:rPr lang="en-US" sz="2000" dirty="0">
                <a:latin typeface="Times New Roman" panose="02020603050405020304" pitchFamily="18" charset="0"/>
                <a:cs typeface="Times New Roman" panose="02020603050405020304" pitchFamily="18" charset="0"/>
              </a:rPr>
              <a:t>.</a:t>
            </a:r>
            <a:endParaRPr lang="vi-VN" sz="20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q"/>
            </a:pPr>
            <a:r>
              <a:rPr lang="vi-VN" sz="2000" dirty="0">
                <a:latin typeface="Times New Roman" panose="02020603050405020304" pitchFamily="18" charset="0"/>
                <a:cs typeface="Times New Roman" panose="02020603050405020304" pitchFamily="18" charset="0"/>
              </a:rPr>
              <a:t>Node.js và npm</a:t>
            </a:r>
            <a:r>
              <a:rPr lang="en-US" sz="2000" dirty="0">
                <a:latin typeface="Times New Roman" panose="02020603050405020304" pitchFamily="18" charset="0"/>
                <a:cs typeface="Times New Roman" panose="02020603050405020304" pitchFamily="18" charset="0"/>
              </a:rPr>
              <a:t>.</a:t>
            </a:r>
            <a:endParaRPr lang="vi-VN" sz="20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q"/>
            </a:pPr>
            <a:r>
              <a:rPr lang="vi-VN" sz="2000" dirty="0">
                <a:latin typeface="Times New Roman" panose="02020603050405020304" pitchFamily="18" charset="0"/>
                <a:cs typeface="Times New Roman" panose="02020603050405020304" pitchFamily="18" charset="0"/>
              </a:rPr>
              <a:t>React Native CLI, Expo CLI</a:t>
            </a:r>
            <a:r>
              <a:rPr lang="en-US" sz="2000" dirty="0">
                <a:latin typeface="Times New Roman" panose="02020603050405020304" pitchFamily="18" charset="0"/>
                <a:cs typeface="Times New Roman" panose="02020603050405020304" pitchFamily="18" charset="0"/>
              </a:rPr>
              <a:t>.</a:t>
            </a:r>
            <a:endParaRPr lang="vi-VN" sz="20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q"/>
            </a:pPr>
            <a:r>
              <a:rPr lang="vi-VN" sz="2000" dirty="0">
                <a:latin typeface="Times New Roman" panose="02020603050405020304" pitchFamily="18" charset="0"/>
                <a:cs typeface="Times New Roman" panose="02020603050405020304" pitchFamily="18" charset="0"/>
              </a:rPr>
              <a:t>Visual Studio Code</a:t>
            </a:r>
            <a:r>
              <a:rPr lang="en-US" sz="2000" dirty="0">
                <a:latin typeface="Times New Roman" panose="02020603050405020304" pitchFamily="18" charset="0"/>
                <a:cs typeface="Times New Roman" panose="02020603050405020304" pitchFamily="18" charset="0"/>
              </a:rPr>
              <a:t>.</a:t>
            </a:r>
            <a:endParaRPr lang="vi-VN" sz="20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Font typeface="Wingdings" panose="05000000000000000000" pitchFamily="2" charset="2"/>
              <a:buChar char="q"/>
            </a:pPr>
            <a:r>
              <a:rPr lang="vi-VN" sz="2000" dirty="0">
                <a:latin typeface="Times New Roman" panose="02020603050405020304" pitchFamily="18" charset="0"/>
                <a:cs typeface="Times New Roman" panose="02020603050405020304" pitchFamily="18" charset="0"/>
              </a:rPr>
              <a:t>Xcode Simulator</a:t>
            </a:r>
            <a:r>
              <a:rPr lang="en-US" sz="2000" dirty="0">
                <a:latin typeface="Times New Roman" panose="02020603050405020304" pitchFamily="18" charset="0"/>
                <a:cs typeface="Times New Roman" panose="02020603050405020304" pitchFamily="18" charset="0"/>
              </a:rPr>
              <a:t>.</a:t>
            </a:r>
          </a:p>
          <a:p>
            <a:pPr marL="0" lvl="0" indent="0" algn="l" rtl="0">
              <a:spcBef>
                <a:spcPts val="0"/>
              </a:spcBef>
              <a:spcAft>
                <a:spcPts val="0"/>
              </a:spcAft>
            </a:pPr>
            <a:endParaRPr lang="vi-VN" sz="20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pPr>
            <a:r>
              <a:rPr lang="en-US" sz="2000" dirty="0">
                <a:latin typeface="Times New Roman" panose="02020603050405020304" pitchFamily="18" charset="0"/>
                <a:cs typeface="Times New Roman" panose="02020603050405020304" pitchFamily="18" charset="0"/>
              </a:rPr>
              <a:t>2. </a:t>
            </a:r>
            <a:r>
              <a:rPr lang="vi-VN" sz="2000" dirty="0">
                <a:latin typeface="Times New Roman" panose="02020603050405020304" pitchFamily="18" charset="0"/>
                <a:cs typeface="Times New Roman" panose="02020603050405020304" pitchFamily="18" charset="0"/>
              </a:rPr>
              <a:t>Thư viện:</a:t>
            </a:r>
          </a:p>
          <a:p>
            <a:pPr marL="342900" lvl="0" indent="-342900" algn="l" rtl="0">
              <a:spcBef>
                <a:spcPts val="0"/>
              </a:spcBef>
              <a:spcAft>
                <a:spcPts val="0"/>
              </a:spcAft>
              <a:buFont typeface="Wingdings" panose="05000000000000000000" pitchFamily="2" charset="2"/>
              <a:buChar char="q"/>
            </a:pPr>
            <a:r>
              <a:rPr lang="vi-VN" sz="2000" dirty="0">
                <a:latin typeface="Times New Roman" panose="02020603050405020304" pitchFamily="18" charset="0"/>
                <a:cs typeface="Times New Roman" panose="02020603050405020304" pitchFamily="18" charset="0"/>
              </a:rPr>
              <a:t>React native: Navigation, Axios, Fetch….</a:t>
            </a:r>
          </a:p>
        </p:txBody>
      </p:sp>
      <p:sp>
        <p:nvSpPr>
          <p:cNvPr id="361" name="Google Shape;361;p14"/>
          <p:cNvSpPr txBox="1"/>
          <p:nvPr/>
        </p:nvSpPr>
        <p:spPr>
          <a:xfrm>
            <a:off x="409575" y="1676400"/>
            <a:ext cx="2067000" cy="17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a:solidFill>
                  <a:srgbClr val="FFFFFF"/>
                </a:solidFill>
                <a:latin typeface="Nixie One"/>
                <a:sym typeface="Nixie One"/>
              </a:rPr>
              <a:t>B</a:t>
            </a:r>
            <a:endParaRPr b="1" dirty="0">
              <a:solidFill>
                <a:srgbClr val="FFFFFF"/>
              </a:solidFill>
            </a:endParaRPr>
          </a:p>
        </p:txBody>
      </p:sp>
      <p:pic>
        <p:nvPicPr>
          <p:cNvPr id="7" name="Picture 6" descr="A green leaf with brown text&#10;&#10;Description automatically generated">
            <a:extLst>
              <a:ext uri="{FF2B5EF4-FFF2-40B4-BE49-F238E27FC236}">
                <a16:creationId xmlns:a16="http://schemas.microsoft.com/office/drawing/2014/main" id="{E39B032F-498A-6810-35BE-CF05BF7E2C83}"/>
              </a:ext>
            </a:extLst>
          </p:cNvPr>
          <p:cNvPicPr>
            <a:picLocks noChangeAspect="1"/>
          </p:cNvPicPr>
          <p:nvPr/>
        </p:nvPicPr>
        <p:blipFill>
          <a:blip r:embed="rId3"/>
          <a:stretch>
            <a:fillRect/>
          </a:stretch>
        </p:blipFill>
        <p:spPr>
          <a:xfrm>
            <a:off x="6195671" y="801592"/>
            <a:ext cx="1012373" cy="1012373"/>
          </a:xfrm>
          <a:prstGeom prst="rect">
            <a:avLst/>
          </a:prstGeom>
        </p:spPr>
      </p:pic>
      <p:pic>
        <p:nvPicPr>
          <p:cNvPr id="9" name="Picture 8" descr="A group of logos on a black background&#10;&#10;Description automatically generated">
            <a:extLst>
              <a:ext uri="{FF2B5EF4-FFF2-40B4-BE49-F238E27FC236}">
                <a16:creationId xmlns:a16="http://schemas.microsoft.com/office/drawing/2014/main" id="{29EEBC51-3F32-2A14-9E8F-CD9BD68427C5}"/>
              </a:ext>
            </a:extLst>
          </p:cNvPr>
          <p:cNvPicPr>
            <a:picLocks noChangeAspect="1"/>
          </p:cNvPicPr>
          <p:nvPr/>
        </p:nvPicPr>
        <p:blipFill>
          <a:blip r:embed="rId4"/>
          <a:stretch>
            <a:fillRect/>
          </a:stretch>
        </p:blipFill>
        <p:spPr>
          <a:xfrm>
            <a:off x="6195671" y="2013219"/>
            <a:ext cx="1385420" cy="847487"/>
          </a:xfrm>
          <a:prstGeom prst="rect">
            <a:avLst/>
          </a:prstGeom>
        </p:spPr>
      </p:pic>
      <p:pic>
        <p:nvPicPr>
          <p:cNvPr id="11" name="Picture 10" descr="A blue and black symbol&#10;&#10;Description automatically generated">
            <a:extLst>
              <a:ext uri="{FF2B5EF4-FFF2-40B4-BE49-F238E27FC236}">
                <a16:creationId xmlns:a16="http://schemas.microsoft.com/office/drawing/2014/main" id="{214A4C93-F35A-0F0B-08D5-A30F0DE8A823}"/>
              </a:ext>
            </a:extLst>
          </p:cNvPr>
          <p:cNvPicPr>
            <a:picLocks noChangeAspect="1"/>
          </p:cNvPicPr>
          <p:nvPr/>
        </p:nvPicPr>
        <p:blipFill>
          <a:blip r:embed="rId5"/>
          <a:stretch>
            <a:fillRect/>
          </a:stretch>
        </p:blipFill>
        <p:spPr>
          <a:xfrm>
            <a:off x="7516537" y="801592"/>
            <a:ext cx="1127156" cy="979686"/>
          </a:xfrm>
          <a:prstGeom prst="rect">
            <a:avLst/>
          </a:prstGeom>
        </p:spPr>
      </p:pic>
      <p:pic>
        <p:nvPicPr>
          <p:cNvPr id="15" name="Picture 14" descr="A blue ribbon with a cross&#10;&#10;Description automatically generated">
            <a:extLst>
              <a:ext uri="{FF2B5EF4-FFF2-40B4-BE49-F238E27FC236}">
                <a16:creationId xmlns:a16="http://schemas.microsoft.com/office/drawing/2014/main" id="{1B1FBF73-C48E-B5F3-DB00-F71A314BEA48}"/>
              </a:ext>
            </a:extLst>
          </p:cNvPr>
          <p:cNvPicPr>
            <a:picLocks noChangeAspect="1"/>
          </p:cNvPicPr>
          <p:nvPr/>
        </p:nvPicPr>
        <p:blipFill>
          <a:blip r:embed="rId6"/>
          <a:stretch>
            <a:fillRect/>
          </a:stretch>
        </p:blipFill>
        <p:spPr>
          <a:xfrm>
            <a:off x="7663303" y="1954937"/>
            <a:ext cx="980390" cy="964050"/>
          </a:xfrm>
          <a:prstGeom prst="rect">
            <a:avLst/>
          </a:prstGeom>
        </p:spPr>
      </p:pic>
      <p:sp>
        <p:nvSpPr>
          <p:cNvPr id="16" name="Google Shape;359;p14">
            <a:extLst>
              <a:ext uri="{FF2B5EF4-FFF2-40B4-BE49-F238E27FC236}">
                <a16:creationId xmlns:a16="http://schemas.microsoft.com/office/drawing/2014/main" id="{9E756CDD-646D-785C-7B63-97C8A6EA1E59}"/>
              </a:ext>
            </a:extLst>
          </p:cNvPr>
          <p:cNvSpPr txBox="1">
            <a:spLocks/>
          </p:cNvSpPr>
          <p:nvPr/>
        </p:nvSpPr>
        <p:spPr>
          <a:xfrm>
            <a:off x="8790431" y="4681982"/>
            <a:ext cx="35356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6</a:t>
            </a:r>
          </a:p>
        </p:txBody>
      </p:sp>
    </p:spTree>
    <p:extLst>
      <p:ext uri="{BB962C8B-B14F-4D97-AF65-F5344CB8AC3E}">
        <p14:creationId xmlns:p14="http://schemas.microsoft.com/office/powerpoint/2010/main" val="3566117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EE91D3-0264-3489-E5C5-E6B5F908576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7</a:t>
            </a:fld>
            <a:endParaRPr lang="en"/>
          </a:p>
        </p:txBody>
      </p:sp>
      <p:sp>
        <p:nvSpPr>
          <p:cNvPr id="3" name="TextBox 2">
            <a:extLst>
              <a:ext uri="{FF2B5EF4-FFF2-40B4-BE49-F238E27FC236}">
                <a16:creationId xmlns:a16="http://schemas.microsoft.com/office/drawing/2014/main" id="{6117A0DA-313E-5327-DFD0-2434B0B4BA1F}"/>
              </a:ext>
            </a:extLst>
          </p:cNvPr>
          <p:cNvSpPr txBox="1"/>
          <p:nvPr/>
        </p:nvSpPr>
        <p:spPr>
          <a:xfrm>
            <a:off x="2509777" y="2340917"/>
            <a:ext cx="5466730" cy="553998"/>
          </a:xfrm>
          <a:prstGeom prst="rect">
            <a:avLst/>
          </a:prstGeom>
          <a:noFill/>
        </p:spPr>
        <p:txBody>
          <a:bodyPr wrap="square" rtlCol="0">
            <a:spAutoFit/>
          </a:bodyPr>
          <a:lstStyle/>
          <a:p>
            <a:r>
              <a:rPr lang="en-VN" sz="3000" dirty="0">
                <a:solidFill>
                  <a:schemeClr val="accent1">
                    <a:lumMod val="40000"/>
                    <a:lumOff val="60000"/>
                  </a:schemeClr>
                </a:solidFill>
                <a:latin typeface="Times New Roman" panose="02020603050405020304" pitchFamily="18" charset="0"/>
                <a:cs typeface="Times New Roman" panose="02020603050405020304" pitchFamily="18" charset="0"/>
              </a:rPr>
              <a:t>CHƯƠNG </a:t>
            </a:r>
            <a:r>
              <a:rPr lang="en-US" sz="3000" dirty="0">
                <a:solidFill>
                  <a:schemeClr val="accent1">
                    <a:lumMod val="40000"/>
                    <a:lumOff val="60000"/>
                  </a:schemeClr>
                </a:solidFill>
                <a:latin typeface="Times New Roman" panose="02020603050405020304" pitchFamily="18" charset="0"/>
                <a:cs typeface="Times New Roman" panose="02020603050405020304" pitchFamily="18" charset="0"/>
              </a:rPr>
              <a:t>II </a:t>
            </a:r>
            <a:r>
              <a:rPr lang="en-VN" sz="3000" dirty="0">
                <a:solidFill>
                  <a:schemeClr val="accent1">
                    <a:lumMod val="40000"/>
                    <a:lumOff val="60000"/>
                  </a:schemeClr>
                </a:solidFill>
                <a:latin typeface="Times New Roman" panose="02020603050405020304" pitchFamily="18" charset="0"/>
                <a:cs typeface="Times New Roman" panose="02020603050405020304" pitchFamily="18" charset="0"/>
              </a:rPr>
              <a:t>:</a:t>
            </a:r>
            <a:r>
              <a:rPr lang="en-US" sz="3000" dirty="0">
                <a:solidFill>
                  <a:schemeClr val="accent1">
                    <a:lumMod val="40000"/>
                    <a:lumOff val="60000"/>
                  </a:schemeClr>
                </a:solidFill>
                <a:latin typeface="Times New Roman" panose="02020603050405020304" pitchFamily="18" charset="0"/>
                <a:cs typeface="Times New Roman" panose="02020603050405020304" pitchFamily="18" charset="0"/>
              </a:rPr>
              <a:t> NỘI DUNG</a:t>
            </a:r>
            <a:endParaRPr lang="en-VN" sz="3000" dirty="0">
              <a:solidFill>
                <a:schemeClr val="accent1">
                  <a:lumMod val="40000"/>
                  <a:lumOff val="60000"/>
                </a:schemeClr>
              </a:solidFill>
              <a:latin typeface="Times New Roman" panose="02020603050405020304" pitchFamily="18" charset="0"/>
              <a:cs typeface="Times New Roman" panose="02020603050405020304" pitchFamily="18" charset="0"/>
            </a:endParaRPr>
          </a:p>
        </p:txBody>
      </p:sp>
      <p:sp>
        <p:nvSpPr>
          <p:cNvPr id="4" name="Google Shape;359;p14">
            <a:extLst>
              <a:ext uri="{FF2B5EF4-FFF2-40B4-BE49-F238E27FC236}">
                <a16:creationId xmlns:a16="http://schemas.microsoft.com/office/drawing/2014/main" id="{91D4B1B2-4333-313B-2580-E3AA17550FD4}"/>
              </a:ext>
            </a:extLst>
          </p:cNvPr>
          <p:cNvSpPr txBox="1">
            <a:spLocks/>
          </p:cNvSpPr>
          <p:nvPr/>
        </p:nvSpPr>
        <p:spPr>
          <a:xfrm>
            <a:off x="8790431" y="4681982"/>
            <a:ext cx="35356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7</a:t>
            </a:r>
          </a:p>
        </p:txBody>
      </p:sp>
    </p:spTree>
    <p:extLst>
      <p:ext uri="{BB962C8B-B14F-4D97-AF65-F5344CB8AC3E}">
        <p14:creationId xmlns:p14="http://schemas.microsoft.com/office/powerpoint/2010/main" val="35785008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8</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0"/>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rgbClr val="FF9966"/>
                </a:solidFill>
                <a:latin typeface="Times New Roman" panose="02020603050405020304" pitchFamily="18" charset="0"/>
                <a:cs typeface="Times New Roman" panose="02020603050405020304" pitchFamily="18" charset="0"/>
              </a:rPr>
              <a:t>A. CƠ SỞ DỮ LIỆU</a:t>
            </a:r>
          </a:p>
        </p:txBody>
      </p:sp>
      <p:sp>
        <p:nvSpPr>
          <p:cNvPr id="4" name="Google Shape;360;p14">
            <a:extLst>
              <a:ext uri="{FF2B5EF4-FFF2-40B4-BE49-F238E27FC236}">
                <a16:creationId xmlns:a16="http://schemas.microsoft.com/office/drawing/2014/main" id="{C4D684DE-CA37-348D-9040-28A5E0D9A4DE}"/>
              </a:ext>
            </a:extLst>
          </p:cNvPr>
          <p:cNvSpPr txBox="1">
            <a:spLocks/>
          </p:cNvSpPr>
          <p:nvPr/>
        </p:nvSpPr>
        <p:spPr>
          <a:xfrm>
            <a:off x="2034790" y="897735"/>
            <a:ext cx="6668339" cy="3746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1pPr>
            <a:lvl2pPr marL="914400" marR="0" lvl="1"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2pPr>
            <a:lvl3pPr marL="1371600" marR="0" lvl="2"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3pPr>
            <a:lvl4pPr marL="1828800" marR="0" lvl="3"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4pPr>
            <a:lvl5pPr marL="2286000" marR="0" lvl="4" indent="-381000" algn="l" rtl="0">
              <a:lnSpc>
                <a:spcPct val="100000"/>
              </a:lnSpc>
              <a:spcBef>
                <a:spcPts val="0"/>
              </a:spcBef>
              <a:spcAft>
                <a:spcPts val="0"/>
              </a:spcAft>
              <a:buClr>
                <a:srgbClr val="19BBD5"/>
              </a:buClr>
              <a:buSzPts val="2400"/>
              <a:buFont typeface="Nixie One"/>
              <a:buChar char="○"/>
              <a:defRPr sz="2400" b="0" i="0" u="none" strike="noStrike" cap="none">
                <a:solidFill>
                  <a:srgbClr val="C6DAEC"/>
                </a:solidFill>
                <a:latin typeface="Nixie One"/>
                <a:ea typeface="Nixie One"/>
                <a:cs typeface="Nixie One"/>
                <a:sym typeface="Nixie One"/>
              </a:defRPr>
            </a:lvl5pPr>
            <a:lvl6pPr marL="2743200" marR="0" lvl="5"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6pPr>
            <a:lvl7pPr marL="3200400" marR="0" lvl="6"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7pPr>
            <a:lvl8pPr marL="3657600" marR="0" lvl="7"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8pPr>
            <a:lvl9pPr marL="4114800" marR="0" lvl="8" indent="-381000" algn="l" rtl="0">
              <a:lnSpc>
                <a:spcPct val="100000"/>
              </a:lnSpc>
              <a:spcBef>
                <a:spcPts val="0"/>
              </a:spcBef>
              <a:spcAft>
                <a:spcPts val="0"/>
              </a:spcAft>
              <a:buClr>
                <a:srgbClr val="C6DAEC"/>
              </a:buClr>
              <a:buSzPts val="2400"/>
              <a:buFont typeface="Nixie One"/>
              <a:buChar char="■"/>
              <a:defRPr sz="2400" b="0" i="0" u="none" strike="noStrike" cap="none">
                <a:solidFill>
                  <a:srgbClr val="C6DAEC"/>
                </a:solidFill>
                <a:latin typeface="Nixie One"/>
                <a:ea typeface="Nixie One"/>
                <a:cs typeface="Nixie One"/>
                <a:sym typeface="Nixie One"/>
              </a:defRPr>
            </a:lvl9pPr>
          </a:lstStyle>
          <a:p>
            <a:pPr marL="0" indent="0">
              <a:spcBef>
                <a:spcPts val="0"/>
              </a:spcBef>
              <a:buNone/>
            </a:pPr>
            <a:r>
              <a:rPr lang="vi-VN" sz="1600" dirty="0">
                <a:latin typeface="Times New Roman" panose="02020603050405020304" pitchFamily="18" charset="0"/>
                <a:cs typeface="Times New Roman" panose="02020603050405020304" pitchFamily="18" charset="0"/>
              </a:rPr>
              <a:t>MongoDB, một hệ quản trị cơ sở dữ liệu phi quan hệ (NoSQL), đặc trưng bởi sự linh hoạt và hiệu quả trong lưu trữ dữ liệu. Với mô hình JSON-like BSON, MongoDB hỗ trợ dữ liệu có cấu trúc, bán cấu trúc, và không cấu trúc, giúp linh hoạt hóa quá trình phát triển.</a:t>
            </a:r>
          </a:p>
          <a:p>
            <a:pPr marL="0" indent="0">
              <a:spcBef>
                <a:spcPts val="0"/>
              </a:spcBef>
              <a:buNone/>
            </a:pPr>
            <a:endParaRPr lang="vi-VN" sz="1600" dirty="0">
              <a:latin typeface="Times New Roman" panose="02020603050405020304" pitchFamily="18" charset="0"/>
              <a:cs typeface="Times New Roman" panose="02020603050405020304" pitchFamily="18" charset="0"/>
            </a:endParaRPr>
          </a:p>
          <a:p>
            <a:pPr marL="0" indent="0">
              <a:spcBef>
                <a:spcPts val="0"/>
              </a:spcBef>
              <a:buNone/>
            </a:pPr>
            <a:r>
              <a:rPr lang="vi-VN" sz="1600" dirty="0">
                <a:latin typeface="Times New Roman" panose="02020603050405020304" pitchFamily="18" charset="0"/>
                <a:cs typeface="Times New Roman" panose="02020603050405020304" pitchFamily="18" charset="0"/>
              </a:rPr>
              <a:t>Dữ liệu trong MongoDB được tổ chức thành các document, với khả năng mở rộng ngang, chia dữ liệu ra nhiều server để tối ưu hiệu suất. Sử dụng ngôn ngữ truy vấn JSON-like, MongoDB là một giải pháp mở rộng và có cộng đồng lớn tích cực.</a:t>
            </a:r>
          </a:p>
          <a:p>
            <a:pPr marL="0" indent="0">
              <a:spcBef>
                <a:spcPts val="0"/>
              </a:spcBef>
              <a:buNone/>
            </a:pPr>
            <a:endParaRPr lang="vi-VN" sz="1600" dirty="0">
              <a:latin typeface="Times New Roman" panose="02020603050405020304" pitchFamily="18" charset="0"/>
              <a:cs typeface="Times New Roman" panose="02020603050405020304" pitchFamily="18" charset="0"/>
            </a:endParaRPr>
          </a:p>
          <a:p>
            <a:pPr marL="0" indent="0">
              <a:spcBef>
                <a:spcPts val="0"/>
              </a:spcBef>
              <a:buNone/>
            </a:pPr>
            <a:r>
              <a:rPr lang="vi-VN" sz="1600" dirty="0">
                <a:latin typeface="Times New Roman" panose="02020603050405020304" pitchFamily="18" charset="0"/>
                <a:cs typeface="Times New Roman" panose="02020603050405020304" pitchFamily="18" charset="0"/>
              </a:rPr>
              <a:t>Phổ biến trong ứng dụng web, mobile, IoT, big data, MongoDB hỗ trợ nhiều ngôn ngữ lập trình và mang lại sự dễ dàng trong quản lý dữ liệu. Với bảng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dữ</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liệu</a:t>
            </a:r>
            <a:r>
              <a:rPr lang="vi-VN" sz="1600" dirty="0">
                <a:latin typeface="Times New Roman" panose="02020603050405020304" pitchFamily="18" charset="0"/>
                <a:cs typeface="Times New Roman" panose="02020603050405020304" pitchFamily="18" charset="0"/>
              </a:rPr>
              <a:t> users, products, và cart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được</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dùng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trong</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đồ</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án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này</a:t>
            </a:r>
            <a:r>
              <a:rPr lang="vi-VN" sz="1600" dirty="0">
                <a:latin typeface="Times New Roman" panose="02020603050405020304" pitchFamily="18" charset="0"/>
                <a:cs typeface="Times New Roman" panose="02020603050405020304" pitchFamily="18" charset="0"/>
              </a:rPr>
              <a:t>, MongoDB tiếp tục là lựa chọn hàng đầu</a:t>
            </a:r>
            <a:r>
              <a:rPr lang="en-US" sz="1600" dirty="0">
                <a:latin typeface="Times New Roman" panose="02020603050405020304" pitchFamily="18" charset="0"/>
                <a:cs typeface="Times New Roman" panose="02020603050405020304" pitchFamily="18" charset="0"/>
              </a:rPr>
              <a:t>.</a:t>
            </a:r>
          </a:p>
        </p:txBody>
      </p:sp>
      <p:sp>
        <p:nvSpPr>
          <p:cNvPr id="2" name="Google Shape;359;p14">
            <a:extLst>
              <a:ext uri="{FF2B5EF4-FFF2-40B4-BE49-F238E27FC236}">
                <a16:creationId xmlns:a16="http://schemas.microsoft.com/office/drawing/2014/main" id="{8FA0848C-76E0-1024-2B38-000FD442A795}"/>
              </a:ext>
            </a:extLst>
          </p:cNvPr>
          <p:cNvSpPr txBox="1">
            <a:spLocks/>
          </p:cNvSpPr>
          <p:nvPr/>
        </p:nvSpPr>
        <p:spPr>
          <a:xfrm>
            <a:off x="8790431" y="4681982"/>
            <a:ext cx="35356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9</a:t>
            </a:fld>
            <a:endParaRPr/>
          </a:p>
        </p:txBody>
      </p:sp>
      <p:sp>
        <p:nvSpPr>
          <p:cNvPr id="3" name="Rectangle 2">
            <a:extLst>
              <a:ext uri="{FF2B5EF4-FFF2-40B4-BE49-F238E27FC236}">
                <a16:creationId xmlns:a16="http://schemas.microsoft.com/office/drawing/2014/main" id="{CBA4AB47-33EF-3856-C178-47BAB53A817E}"/>
              </a:ext>
            </a:extLst>
          </p:cNvPr>
          <p:cNvSpPr>
            <a:spLocks noChangeArrowheads="1"/>
          </p:cNvSpPr>
          <p:nvPr/>
        </p:nvSpPr>
        <p:spPr bwMode="auto">
          <a:xfrm>
            <a:off x="1922584" y="8205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VN"/>
          </a:p>
        </p:txBody>
      </p:sp>
      <p:sp>
        <p:nvSpPr>
          <p:cNvPr id="10" name="Google Shape;359;p14">
            <a:extLst>
              <a:ext uri="{FF2B5EF4-FFF2-40B4-BE49-F238E27FC236}">
                <a16:creationId xmlns:a16="http://schemas.microsoft.com/office/drawing/2014/main" id="{0418E344-1C36-8076-7484-0AC099604632}"/>
              </a:ext>
            </a:extLst>
          </p:cNvPr>
          <p:cNvSpPr txBox="1">
            <a:spLocks/>
          </p:cNvSpPr>
          <p:nvPr/>
        </p:nvSpPr>
        <p:spPr>
          <a:xfrm>
            <a:off x="1922584" y="-237272"/>
            <a:ext cx="5638800" cy="88801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solidFill>
                  <a:srgbClr val="FF9966"/>
                </a:solidFill>
                <a:latin typeface="Times New Roman" panose="02020603050405020304" pitchFamily="18" charset="0"/>
                <a:cs typeface="Times New Roman" panose="02020603050405020304" pitchFamily="18" charset="0"/>
              </a:rPr>
              <a:t>B. CƠ SỞ DỮ LIỆU</a:t>
            </a:r>
          </a:p>
        </p:txBody>
      </p:sp>
      <p:pic>
        <p:nvPicPr>
          <p:cNvPr id="2" name="Picture 1" descr="A screenshot of a computer&#10;&#10;Description automatically generated">
            <a:extLst>
              <a:ext uri="{FF2B5EF4-FFF2-40B4-BE49-F238E27FC236}">
                <a16:creationId xmlns:a16="http://schemas.microsoft.com/office/drawing/2014/main" id="{CAA64FF7-4CF2-ED68-0999-67052A6980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08390" y="650739"/>
            <a:ext cx="3469821" cy="1558551"/>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89074854-9D17-CF40-2D73-6754849F243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86505" y="627568"/>
            <a:ext cx="3469821" cy="158172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7CFCE852-8206-EFD6-88FC-D2C1DDE8C35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08390" y="2692629"/>
            <a:ext cx="3469821" cy="1843680"/>
          </a:xfrm>
          <a:prstGeom prst="rect">
            <a:avLst/>
          </a:prstGeom>
        </p:spPr>
      </p:pic>
      <p:sp>
        <p:nvSpPr>
          <p:cNvPr id="8" name="Google Shape;359;p14">
            <a:extLst>
              <a:ext uri="{FF2B5EF4-FFF2-40B4-BE49-F238E27FC236}">
                <a16:creationId xmlns:a16="http://schemas.microsoft.com/office/drawing/2014/main" id="{42C8E9F5-6410-67BE-0C2B-AD6C8C124A68}"/>
              </a:ext>
            </a:extLst>
          </p:cNvPr>
          <p:cNvSpPr txBox="1">
            <a:spLocks/>
          </p:cNvSpPr>
          <p:nvPr/>
        </p:nvSpPr>
        <p:spPr>
          <a:xfrm>
            <a:off x="2017834" y="2306641"/>
            <a:ext cx="2815423"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dirty="0" err="1">
                <a:solidFill>
                  <a:schemeClr val="tx1"/>
                </a:solidFill>
                <a:latin typeface="Times New Roman" panose="02020603050405020304" pitchFamily="18" charset="0"/>
                <a:cs typeface="Times New Roman" panose="02020603050405020304" pitchFamily="18" charset="0"/>
              </a:rPr>
              <a:t>Hình</a:t>
            </a:r>
            <a:r>
              <a:rPr lang="en-US" sz="1800" dirty="0">
                <a:solidFill>
                  <a:schemeClr val="tx1"/>
                </a:solidFill>
                <a:latin typeface="Times New Roman" panose="02020603050405020304" pitchFamily="18" charset="0"/>
                <a:cs typeface="Times New Roman" panose="02020603050405020304" pitchFamily="18" charset="0"/>
              </a:rPr>
              <a:t> 1. </a:t>
            </a:r>
            <a:r>
              <a:rPr lang="en-US" sz="1800" dirty="0" err="1">
                <a:solidFill>
                  <a:schemeClr val="tx1"/>
                </a:solidFill>
                <a:latin typeface="Times New Roman" panose="02020603050405020304" pitchFamily="18" charset="0"/>
                <a:cs typeface="Times New Roman" panose="02020603050405020304" pitchFamily="18" charset="0"/>
              </a:rPr>
              <a:t>Dữ</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liệu</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bảng</a:t>
            </a:r>
            <a:r>
              <a:rPr lang="en-US" sz="1800" dirty="0">
                <a:solidFill>
                  <a:schemeClr val="tx1"/>
                </a:solidFill>
                <a:latin typeface="Times New Roman" panose="02020603050405020304" pitchFamily="18" charset="0"/>
                <a:cs typeface="Times New Roman" panose="02020603050405020304" pitchFamily="18" charset="0"/>
              </a:rPr>
              <a:t> users</a:t>
            </a:r>
          </a:p>
        </p:txBody>
      </p:sp>
      <p:sp>
        <p:nvSpPr>
          <p:cNvPr id="9" name="Google Shape;359;p14">
            <a:extLst>
              <a:ext uri="{FF2B5EF4-FFF2-40B4-BE49-F238E27FC236}">
                <a16:creationId xmlns:a16="http://schemas.microsoft.com/office/drawing/2014/main" id="{3EDDC568-BCAB-9075-9A6F-97367BB540C5}"/>
              </a:ext>
            </a:extLst>
          </p:cNvPr>
          <p:cNvSpPr txBox="1">
            <a:spLocks/>
          </p:cNvSpPr>
          <p:nvPr/>
        </p:nvSpPr>
        <p:spPr>
          <a:xfrm>
            <a:off x="5633357" y="2315588"/>
            <a:ext cx="2995769"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dirty="0" err="1">
                <a:solidFill>
                  <a:schemeClr val="tx1"/>
                </a:solidFill>
                <a:latin typeface="Times New Roman" panose="02020603050405020304" pitchFamily="18" charset="0"/>
                <a:cs typeface="Times New Roman" panose="02020603050405020304" pitchFamily="18" charset="0"/>
              </a:rPr>
              <a:t>Hình</a:t>
            </a:r>
            <a:r>
              <a:rPr lang="en-US" sz="1800" dirty="0">
                <a:solidFill>
                  <a:schemeClr val="tx1"/>
                </a:solidFill>
                <a:latin typeface="Times New Roman" panose="02020603050405020304" pitchFamily="18" charset="0"/>
                <a:cs typeface="Times New Roman" panose="02020603050405020304" pitchFamily="18" charset="0"/>
              </a:rPr>
              <a:t> 2. </a:t>
            </a:r>
            <a:r>
              <a:rPr lang="en-US" sz="1800" dirty="0" err="1">
                <a:solidFill>
                  <a:schemeClr val="tx1"/>
                </a:solidFill>
                <a:latin typeface="Times New Roman" panose="02020603050405020304" pitchFamily="18" charset="0"/>
                <a:cs typeface="Times New Roman" panose="02020603050405020304" pitchFamily="18" charset="0"/>
              </a:rPr>
              <a:t>Dữ</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liệu</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bảng</a:t>
            </a:r>
            <a:r>
              <a:rPr lang="en-US" sz="1800" dirty="0">
                <a:solidFill>
                  <a:schemeClr val="tx1"/>
                </a:solidFill>
                <a:latin typeface="Times New Roman" panose="02020603050405020304" pitchFamily="18" charset="0"/>
                <a:cs typeface="Times New Roman" panose="02020603050405020304" pitchFamily="18" charset="0"/>
              </a:rPr>
              <a:t> products</a:t>
            </a:r>
          </a:p>
        </p:txBody>
      </p:sp>
      <p:sp>
        <p:nvSpPr>
          <p:cNvPr id="11" name="Google Shape;359;p14">
            <a:extLst>
              <a:ext uri="{FF2B5EF4-FFF2-40B4-BE49-F238E27FC236}">
                <a16:creationId xmlns:a16="http://schemas.microsoft.com/office/drawing/2014/main" id="{62580BFC-0589-7898-5B14-81511C36B3E6}"/>
              </a:ext>
            </a:extLst>
          </p:cNvPr>
          <p:cNvSpPr txBox="1">
            <a:spLocks/>
          </p:cNvSpPr>
          <p:nvPr/>
        </p:nvSpPr>
        <p:spPr>
          <a:xfrm>
            <a:off x="2045415" y="4597004"/>
            <a:ext cx="2995769" cy="37704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800" dirty="0" err="1">
                <a:solidFill>
                  <a:schemeClr val="tx1"/>
                </a:solidFill>
                <a:latin typeface="Times New Roman" panose="02020603050405020304" pitchFamily="18" charset="0"/>
                <a:cs typeface="Times New Roman" panose="02020603050405020304" pitchFamily="18" charset="0"/>
              </a:rPr>
              <a:t>Hình</a:t>
            </a:r>
            <a:r>
              <a:rPr lang="en-US" sz="1800" dirty="0">
                <a:solidFill>
                  <a:schemeClr val="tx1"/>
                </a:solidFill>
                <a:latin typeface="Times New Roman" panose="02020603050405020304" pitchFamily="18" charset="0"/>
                <a:cs typeface="Times New Roman" panose="02020603050405020304" pitchFamily="18" charset="0"/>
              </a:rPr>
              <a:t> 3. </a:t>
            </a:r>
            <a:r>
              <a:rPr lang="en-US" sz="1800" dirty="0" err="1">
                <a:solidFill>
                  <a:schemeClr val="tx1"/>
                </a:solidFill>
                <a:latin typeface="Times New Roman" panose="02020603050405020304" pitchFamily="18" charset="0"/>
                <a:cs typeface="Times New Roman" panose="02020603050405020304" pitchFamily="18" charset="0"/>
              </a:rPr>
              <a:t>Dữ</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liệu</a:t>
            </a:r>
            <a:r>
              <a:rPr lang="en-US" sz="1800" dirty="0">
                <a:solidFill>
                  <a:schemeClr val="tx1"/>
                </a:solidFill>
                <a:latin typeface="Times New Roman" panose="02020603050405020304" pitchFamily="18" charset="0"/>
                <a:cs typeface="Times New Roman" panose="02020603050405020304" pitchFamily="18" charset="0"/>
              </a:rPr>
              <a:t> </a:t>
            </a:r>
            <a:r>
              <a:rPr lang="en-US" sz="1800" dirty="0" err="1">
                <a:solidFill>
                  <a:schemeClr val="tx1"/>
                </a:solidFill>
                <a:latin typeface="Times New Roman" panose="02020603050405020304" pitchFamily="18" charset="0"/>
                <a:cs typeface="Times New Roman" panose="02020603050405020304" pitchFamily="18" charset="0"/>
              </a:rPr>
              <a:t>bảng</a:t>
            </a:r>
            <a:r>
              <a:rPr lang="en-US" sz="1800" dirty="0">
                <a:solidFill>
                  <a:schemeClr val="tx1"/>
                </a:solidFill>
                <a:latin typeface="Times New Roman" panose="02020603050405020304" pitchFamily="18" charset="0"/>
                <a:cs typeface="Times New Roman" panose="02020603050405020304" pitchFamily="18" charset="0"/>
              </a:rPr>
              <a:t> cart</a:t>
            </a:r>
          </a:p>
        </p:txBody>
      </p:sp>
      <p:sp>
        <p:nvSpPr>
          <p:cNvPr id="4" name="Google Shape;359;p14">
            <a:extLst>
              <a:ext uri="{FF2B5EF4-FFF2-40B4-BE49-F238E27FC236}">
                <a16:creationId xmlns:a16="http://schemas.microsoft.com/office/drawing/2014/main" id="{846D5152-BA31-0ADA-4DD6-10368F54BC9F}"/>
              </a:ext>
            </a:extLst>
          </p:cNvPr>
          <p:cNvSpPr txBox="1">
            <a:spLocks/>
          </p:cNvSpPr>
          <p:nvPr/>
        </p:nvSpPr>
        <p:spPr>
          <a:xfrm>
            <a:off x="8790431" y="4681982"/>
            <a:ext cx="353569" cy="46151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1pPr>
            <a:lvl2pPr marR="0" lvl="1"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2pPr>
            <a:lvl3pPr marR="0" lvl="2"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3pPr>
            <a:lvl4pPr marR="0" lvl="3"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4pPr>
            <a:lvl5pPr marR="0" lvl="4"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5pPr>
            <a:lvl6pPr marR="0" lvl="5"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6pPr>
            <a:lvl7pPr marR="0" lvl="6"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7pPr>
            <a:lvl8pPr marR="0" lvl="7"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8pPr>
            <a:lvl9pPr marR="0" lvl="8" algn="l" rtl="0">
              <a:lnSpc>
                <a:spcPct val="100000"/>
              </a:lnSpc>
              <a:spcBef>
                <a:spcPts val="0"/>
              </a:spcBef>
              <a:spcAft>
                <a:spcPts val="0"/>
              </a:spcAft>
              <a:buClr>
                <a:srgbClr val="19BBD5"/>
              </a:buClr>
              <a:buSzPts val="3600"/>
              <a:buFont typeface="Nixie One"/>
              <a:buNone/>
              <a:defRPr sz="3600" b="0" i="0" u="none" strike="noStrike" cap="none">
                <a:solidFill>
                  <a:srgbClr val="19BBD5"/>
                </a:solidFill>
                <a:latin typeface="Nixie One"/>
                <a:ea typeface="Nixie One"/>
                <a:cs typeface="Nixie One"/>
                <a:sym typeface="Nixie One"/>
              </a:defRPr>
            </a:lvl9pPr>
          </a:lstStyle>
          <a:p>
            <a:r>
              <a:rPr lang="en-US" sz="2000" dirty="0">
                <a:solidFill>
                  <a:schemeClr val="tx1"/>
                </a:solidFill>
                <a:latin typeface="Times New Roman" panose="02020603050405020304" pitchFamily="18" charset="0"/>
                <a:cs typeface="Times New Roman" panose="02020603050405020304" pitchFamily="18" charset="0"/>
              </a:rPr>
              <a:t>9</a:t>
            </a:r>
          </a:p>
        </p:txBody>
      </p:sp>
    </p:spTree>
    <p:extLst>
      <p:ext uri="{BB962C8B-B14F-4D97-AF65-F5344CB8AC3E}">
        <p14:creationId xmlns:p14="http://schemas.microsoft.com/office/powerpoint/2010/main" val="3520564115"/>
      </p:ext>
    </p:extLst>
  </p:cSld>
  <p:clrMapOvr>
    <a:masterClrMapping/>
  </p:clrMapOvr>
</p:sld>
</file>

<file path=ppt/theme/theme1.xml><?xml version="1.0" encoding="utf-8"?>
<a:theme xmlns:a="http://schemas.openxmlformats.org/drawingml/2006/main" name="Imogen template">
  <a:themeElements>
    <a:clrScheme name="Custom 347">
      <a:dk1>
        <a:srgbClr val="FFFFFF"/>
      </a:dk1>
      <a:lt1>
        <a:srgbClr val="0E293C"/>
      </a:lt1>
      <a:dk2>
        <a:srgbClr val="BBC9D3"/>
      </a:dk2>
      <a:lt2>
        <a:srgbClr val="184769"/>
      </a:lt2>
      <a:accent1>
        <a:srgbClr val="00E1C6"/>
      </a:accent1>
      <a:accent2>
        <a:srgbClr val="19BBD5"/>
      </a:accent2>
      <a:accent3>
        <a:srgbClr val="2C9DDE"/>
      </a:accent3>
      <a:accent4>
        <a:srgbClr val="3274E1"/>
      </a:accent4>
      <a:accent5>
        <a:srgbClr val="4C4ED5"/>
      </a:accent5>
      <a:accent6>
        <a:srgbClr val="5CF55F"/>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621</TotalTime>
  <Words>2860</Words>
  <Application>Microsoft Office PowerPoint</Application>
  <PresentationFormat>On-screen Show (16:9)</PresentationFormat>
  <Paragraphs>279</Paragraphs>
  <Slides>39</Slides>
  <Notes>34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Muli</vt:lpstr>
      <vt:lpstr>Nixie One</vt:lpstr>
      <vt:lpstr>Helvetica Neue</vt:lpstr>
      <vt:lpstr>Wingdings</vt:lpstr>
      <vt:lpstr>Times New Roman</vt:lpstr>
      <vt:lpstr>Imogen template</vt:lpstr>
      <vt:lpstr>TRƯỜNG ĐẠI HỌC CÔNG NGHỆ THÔNG TIN</vt:lpstr>
      <vt:lpstr>GVHD: VÕ NGỌC TÂN</vt:lpstr>
      <vt:lpstr>PowerPoint Presentation</vt:lpstr>
      <vt:lpstr>PowerPoint Presentation</vt:lpstr>
      <vt:lpstr>A. GIỚI THIỆU VỀ PHẦN MỀM</vt:lpstr>
      <vt:lpstr>B. CÔNG CỤ VÀ THƯ VIỆN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Cảm ơn!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HỆ QUẢN TRỊ CƠ SỞ DỮ LIỆU ORACLE </dc:title>
  <cp:lastModifiedBy>Khuong Le</cp:lastModifiedBy>
  <cp:revision>25</cp:revision>
  <dcterms:modified xsi:type="dcterms:W3CDTF">2023-11-19T10:08:56Z</dcterms:modified>
</cp:coreProperties>
</file>